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92" r:id="rId2"/>
    <p:sldId id="286" r:id="rId3"/>
    <p:sldId id="287" r:id="rId4"/>
    <p:sldId id="288" r:id="rId5"/>
    <p:sldId id="285" r:id="rId6"/>
    <p:sldId id="289" r:id="rId7"/>
    <p:sldId id="257" r:id="rId8"/>
    <p:sldId id="281" r:id="rId9"/>
    <p:sldId id="282" r:id="rId10"/>
    <p:sldId id="275" r:id="rId11"/>
    <p:sldId id="263" r:id="rId12"/>
    <p:sldId id="259" r:id="rId13"/>
    <p:sldId id="264" r:id="rId14"/>
    <p:sldId id="266" r:id="rId15"/>
    <p:sldId id="261" r:id="rId16"/>
    <p:sldId id="274" r:id="rId17"/>
    <p:sldId id="270" r:id="rId18"/>
    <p:sldId id="272" r:id="rId19"/>
    <p:sldId id="278" r:id="rId20"/>
    <p:sldId id="279" r:id="rId21"/>
    <p:sldId id="276" r:id="rId22"/>
    <p:sldId id="291" r:id="rId23"/>
    <p:sldId id="277" r:id="rId24"/>
    <p:sldId id="290" r:id="rId25"/>
    <p:sldId id="27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03" autoAdjust="0"/>
    <p:restoredTop sz="93988" autoAdjust="0"/>
  </p:normalViewPr>
  <p:slideViewPr>
    <p:cSldViewPr snapToGrid="0" snapToObjects="1">
      <p:cViewPr>
        <p:scale>
          <a:sx n="100" d="100"/>
          <a:sy n="100" d="100"/>
        </p:scale>
        <p:origin x="-450" y="-15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560390-3E50-BF4D-B9CF-18313C371DA8}" type="datetimeFigureOut">
              <a:rPr lang="en-US" smtClean="0"/>
              <a:t>7/9/2015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C9E555-237F-3946-8FF8-DA6FC0630726}" type="slidenum">
              <a:rPr lang="en-US" smtClean="0"/>
              <a:t>‹#›</a:t>
            </a:fld>
            <a:endParaRPr lang="en-US"/>
          </a:p>
        </p:txBody>
      </p:sp>
    </p:spTree>
    <p:extLst>
      <p:ext uri="{BB962C8B-B14F-4D97-AF65-F5344CB8AC3E}">
        <p14:creationId xmlns:p14="http://schemas.microsoft.com/office/powerpoint/2010/main" val="42175052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uptodate.com/contents/social-anxiety-disorder-epidemiology-clinical-manifestations-and-diagnosis/abstract/50" TargetMode="External"/><Relationship Id="rId7" Type="http://schemas.openxmlformats.org/officeDocument/2006/relationships/hyperlink" Target="http://www.uptodate.com/contents/social-anxiety-disorder-epidemiology-clinical-manifestations-and-diagnosis/abstract/52"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www.uptodate.com/contents/social-anxiety-disorder-epidemiology-clinical-manifestations-and-diagnosis/abstract/37" TargetMode="External"/><Relationship Id="rId5" Type="http://schemas.openxmlformats.org/officeDocument/2006/relationships/hyperlink" Target="http://www.uptodate.com/contents/social-anxiety-disorder-epidemiology-clinical-manifestations-and-diagnosis/abstract/36" TargetMode="External"/><Relationship Id="rId4" Type="http://schemas.openxmlformats.org/officeDocument/2006/relationships/hyperlink" Target="http://www.uptodate.com/contents/social-anxiety-disorder-epidemiology-clinical-manifestations-and-diagnosis/abstract/51"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4</a:t>
            </a:fld>
            <a:endParaRPr lang="en-US"/>
          </a:p>
        </p:txBody>
      </p:sp>
    </p:spTree>
    <p:extLst>
      <p:ext uri="{BB962C8B-B14F-4D97-AF65-F5344CB8AC3E}">
        <p14:creationId xmlns:p14="http://schemas.microsoft.com/office/powerpoint/2010/main" val="1910938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evidence to suggest that meds better in short-term, CBT better in long-term</a:t>
            </a:r>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19</a:t>
            </a:fld>
            <a:endParaRPr lang="en-US"/>
          </a:p>
        </p:txBody>
      </p:sp>
    </p:spTree>
    <p:extLst>
      <p:ext uri="{BB962C8B-B14F-4D97-AF65-F5344CB8AC3E}">
        <p14:creationId xmlns:p14="http://schemas.microsoft.com/office/powerpoint/2010/main" val="920307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20</a:t>
            </a:fld>
            <a:endParaRPr lang="en-US"/>
          </a:p>
        </p:txBody>
      </p:sp>
    </p:spTree>
    <p:extLst>
      <p:ext uri="{BB962C8B-B14F-4D97-AF65-F5344CB8AC3E}">
        <p14:creationId xmlns:p14="http://schemas.microsoft.com/office/powerpoint/2010/main" val="242587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Dose initiation: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-Per NEJM article, start SSRI or SNRI at half the usual effective dose and increase after 1 week</a:t>
            </a:r>
          </a:p>
          <a:p>
            <a:r>
              <a:rPr lang="en-US" sz="1200" kern="1200" dirty="0" smtClean="0">
                <a:solidFill>
                  <a:schemeClr val="tx1"/>
                </a:solidFill>
                <a:effectLst/>
                <a:latin typeface="+mn-lt"/>
                <a:ea typeface="+mn-ea"/>
                <a:cs typeface="+mn-cs"/>
              </a:rPr>
              <a:t>-dose-response curve is typically flat, but some patients may benefit from higher doses -&gt; can increase dose as tolerated after 4 weeks</a:t>
            </a:r>
          </a:p>
          <a:p>
            <a:r>
              <a:rPr lang="en-US" sz="1200" kern="1200" dirty="0" smtClean="0">
                <a:solidFill>
                  <a:schemeClr val="tx1"/>
                </a:solidFill>
                <a:effectLst/>
                <a:latin typeface="+mn-lt"/>
                <a:ea typeface="+mn-ea"/>
                <a:cs typeface="+mn-cs"/>
              </a:rPr>
              <a:t>-patients should try for 12 weeks (at 8 weeks, one quarter of non-responders will respond by 12 weeks)</a:t>
            </a:r>
          </a:p>
          <a:p>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21</a:t>
            </a:fld>
            <a:endParaRPr lang="en-US"/>
          </a:p>
        </p:txBody>
      </p:sp>
    </p:spTree>
    <p:extLst>
      <p:ext uri="{BB962C8B-B14F-4D97-AF65-F5344CB8AC3E}">
        <p14:creationId xmlns:p14="http://schemas.microsoft.com/office/powerpoint/2010/main" val="3942534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Exposure – imagined or real-life exposure to performance or social</a:t>
            </a:r>
            <a:r>
              <a:rPr lang="en-US" baseline="0" dirty="0" smtClean="0"/>
              <a:t> situations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smtClean="0"/>
              <a:t>Cognitive restructuring - </a:t>
            </a:r>
            <a:r>
              <a:rPr lang="en-US" dirty="0" smtClean="0"/>
              <a:t>to “identify and question maladaptive/negative thoughts” (</a:t>
            </a:r>
            <a:r>
              <a:rPr lang="en-US" dirty="0" err="1" smtClean="0"/>
              <a:t>e.g.“My</a:t>
            </a:r>
            <a:r>
              <a:rPr lang="en-US" dirty="0" smtClean="0"/>
              <a:t> voice will shake and the audience will think I’m crazy”) and then develop alternative strategies for social situations</a:t>
            </a:r>
          </a:p>
          <a:p>
            <a:pPr lvl="0"/>
            <a:r>
              <a:rPr lang="en-US" sz="3600" dirty="0" smtClean="0"/>
              <a:t>-e.g. replace unhelpful expectations (“I won’t be anxious”) with constructive behavioral goals (“I will start two conversations at work tomorrow.”)</a:t>
            </a:r>
            <a:endParaRPr lang="en-US" sz="8000" dirty="0" smtClean="0"/>
          </a:p>
          <a:p>
            <a:pPr lvl="0"/>
            <a:r>
              <a:rPr lang="en-US" sz="3600" dirty="0" smtClean="0"/>
              <a:t>-involves homework</a:t>
            </a:r>
            <a:endParaRPr lang="en-US" sz="8000" dirty="0" smtClean="0"/>
          </a:p>
          <a:p>
            <a:pPr lvl="0"/>
            <a:endParaRPr lang="en-US" sz="3600" dirty="0" smtClean="0"/>
          </a:p>
          <a:p>
            <a:pPr lvl="0"/>
            <a:endParaRPr lang="en-US" dirty="0" smtClean="0"/>
          </a:p>
          <a:p>
            <a:pPr lvl="0"/>
            <a:endParaRPr lang="en-US" dirty="0" smtClean="0"/>
          </a:p>
          <a:p>
            <a:pPr lvl="0"/>
            <a:r>
              <a:rPr lang="en-US" dirty="0" smtClean="0"/>
              <a:t>Targets vicious cycle of anticipatory negative thoughts and behaviors that typically lead to increased situational anxiety, maladaptive behaviors (cutting off presentation), and negative self-appraisals, which in turn lead to further avoidance</a:t>
            </a:r>
            <a:endParaRPr lang="en-US" sz="3600" dirty="0" smtClean="0"/>
          </a:p>
          <a:p>
            <a:pPr lvl="1"/>
            <a:r>
              <a:rPr lang="en-US" dirty="0" smtClean="0"/>
              <a:t>Example of anticipatory negative thought: “My voice will shake and the audience will think I’m crazy” </a:t>
            </a:r>
            <a:endParaRPr lang="en-US" sz="3200" dirty="0" smtClean="0"/>
          </a:p>
          <a:p>
            <a:pPr lvl="1"/>
            <a:r>
              <a:rPr lang="en-US" dirty="0" smtClean="0"/>
              <a:t>Example of anticipatory negative behavior: avoiding practicing before giving a presentation</a:t>
            </a:r>
            <a:endParaRPr lang="en-US" sz="3200" dirty="0" smtClean="0"/>
          </a:p>
          <a:p>
            <a:pPr lvl="0"/>
            <a:r>
              <a:rPr lang="en-US" dirty="0" smtClean="0"/>
              <a:t>12-16 weekly sessions, 60-90 minutes each</a:t>
            </a:r>
            <a:endParaRPr lang="en-US" sz="3600" dirty="0" smtClean="0"/>
          </a:p>
          <a:p>
            <a:pPr lvl="0"/>
            <a:r>
              <a:rPr lang="en-US" dirty="0" smtClean="0"/>
              <a:t>Therapist and patient develop a hierarchy of feared situations</a:t>
            </a:r>
            <a:endParaRPr lang="en-US" sz="360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22</a:t>
            </a:fld>
            <a:endParaRPr lang="en-US"/>
          </a:p>
        </p:txBody>
      </p:sp>
    </p:spTree>
    <p:extLst>
      <p:ext uri="{BB962C8B-B14F-4D97-AF65-F5344CB8AC3E}">
        <p14:creationId xmlns:p14="http://schemas.microsoft.com/office/powerpoint/2010/main" val="3183533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diagnosis is now at the top of your differential?</a:t>
            </a:r>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6</a:t>
            </a:fld>
            <a:endParaRPr lang="en-US"/>
          </a:p>
        </p:txBody>
      </p:sp>
    </p:spTree>
    <p:extLst>
      <p:ext uri="{BB962C8B-B14F-4D97-AF65-F5344CB8AC3E}">
        <p14:creationId xmlns:p14="http://schemas.microsoft.com/office/powerpoint/2010/main" val="3136670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Examples include fear of public speaking, eating in front of others, using public restrooms, fears that blushing will occur etc.</a:t>
            </a:r>
            <a:endParaRPr lang="en-US" sz="14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Often associated with fears of social inadequacy, criticism, and/or negative evaluation by others</a:t>
            </a:r>
            <a:endParaRPr lang="en-US" sz="14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People with social anxiety disorder are typified by low self-esteem and high self-criticism (Stein &amp; Stein, 2008)</a:t>
            </a:r>
            <a:endParaRPr lang="en-US" sz="14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Individuals may experience physical symptoms, e.g. blushing, sweating, trembling, palpitations, tremor, nausea, urgency of micturition</a:t>
            </a:r>
            <a:endParaRPr lang="en-US" sz="14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Patients are often convinced that one of these secondary manifestations of their anxiety is the primary problem. </a:t>
            </a:r>
            <a:endParaRPr lang="en-US" sz="14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Symptoms can progress to panic attacks. </a:t>
            </a:r>
            <a:endParaRPr lang="en-US" sz="14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Often associated with anticipatory anxiety and avoidance</a:t>
            </a:r>
          </a:p>
          <a:p>
            <a:pPr lvl="1"/>
            <a:r>
              <a:rPr lang="en-US" sz="1200" kern="1200" dirty="0" smtClean="0">
                <a:solidFill>
                  <a:schemeClr val="tx1"/>
                </a:solidFill>
                <a:effectLst/>
                <a:latin typeface="+mn-lt"/>
                <a:ea typeface="+mn-ea"/>
                <a:cs typeface="+mn-cs"/>
              </a:rPr>
              <a:t>Social anxiety disorder is a common reason for school refusal in young children, and it is the only mood or anxiety disorder that has consistently been shown to be associated with dropping out of school early </a:t>
            </a:r>
            <a:endParaRPr lang="en-US" sz="14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Can lead to missing work</a:t>
            </a:r>
            <a:endParaRPr lang="en-US" sz="14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5C9E555-237F-3946-8FF8-DA6FC0630726}" type="slidenum">
              <a:rPr lang="en-US" smtClean="0"/>
              <a:t>7</a:t>
            </a:fld>
            <a:endParaRPr lang="en-US"/>
          </a:p>
        </p:txBody>
      </p:sp>
    </p:spTree>
    <p:extLst>
      <p:ext uri="{BB962C8B-B14F-4D97-AF65-F5344CB8AC3E}">
        <p14:creationId xmlns:p14="http://schemas.microsoft.com/office/powerpoint/2010/main" val="1095629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Risk factors</a:t>
            </a:r>
          </a:p>
          <a:p>
            <a:pPr lvl="0"/>
            <a:r>
              <a:rPr lang="en-US" sz="1200" kern="1200" dirty="0" smtClean="0">
                <a:solidFill>
                  <a:schemeClr val="tx1"/>
                </a:solidFill>
                <a:effectLst/>
                <a:latin typeface="+mn-lt"/>
                <a:ea typeface="+mn-ea"/>
                <a:cs typeface="+mn-cs"/>
              </a:rPr>
              <a:t>Not associated with high rates of childhood maltreatment or other specific forms of early-onset psychosocial adversity.</a:t>
            </a:r>
          </a:p>
          <a:p>
            <a:pPr lvl="0"/>
            <a:r>
              <a:rPr lang="en-US" sz="1200" kern="1200" dirty="0" smtClean="0">
                <a:solidFill>
                  <a:schemeClr val="tx1"/>
                </a:solidFill>
                <a:effectLst/>
                <a:latin typeface="+mn-lt"/>
                <a:ea typeface="+mn-ea"/>
                <a:cs typeface="+mn-cs"/>
              </a:rPr>
              <a:t>Family history: increased risk in first-degree relatives</a:t>
            </a:r>
          </a:p>
          <a:p>
            <a:pPr lvl="0"/>
            <a:r>
              <a:rPr lang="en-US" sz="1200" kern="1200" dirty="0" smtClean="0">
                <a:solidFill>
                  <a:schemeClr val="tx1"/>
                </a:solidFill>
                <a:effectLst/>
                <a:latin typeface="+mn-lt"/>
                <a:ea typeface="+mn-ea"/>
                <a:cs typeface="+mn-cs"/>
              </a:rPr>
              <a:t>Women &gt; men, but equal percentages seek treatment</a:t>
            </a:r>
          </a:p>
          <a:p>
            <a:pPr lvl="0"/>
            <a:r>
              <a:rPr lang="en-US" sz="1200" kern="1200" dirty="0" smtClean="0">
                <a:solidFill>
                  <a:schemeClr val="tx1"/>
                </a:solidFill>
                <a:effectLst/>
                <a:latin typeface="+mn-lt"/>
                <a:ea typeface="+mn-ea"/>
                <a:cs typeface="+mn-cs"/>
              </a:rPr>
              <a:t>Childhood shyness (although majority of shy children will not develop SAD)</a:t>
            </a:r>
          </a:p>
          <a:p>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8</a:t>
            </a:fld>
            <a:endParaRPr lang="en-US"/>
          </a:p>
        </p:txBody>
      </p:sp>
    </p:spTree>
    <p:extLst>
      <p:ext uri="{BB962C8B-B14F-4D97-AF65-F5344CB8AC3E}">
        <p14:creationId xmlns:p14="http://schemas.microsoft.com/office/powerpoint/2010/main" val="1120103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Examples include fear of public speaking, eating in front of others, using public restrooms, fears that blushing will occur etc.</a:t>
            </a:r>
            <a:endParaRPr lang="en-US" sz="14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Often associated with fears of social inadequacy, criticism, and/or negative evaluation by others</a:t>
            </a:r>
            <a:endParaRPr lang="en-US" sz="14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People with social anxiety disorder are typified by low self-esteem and high self-criticism (Stein &amp; Stein, 2008)</a:t>
            </a:r>
            <a:endParaRPr lang="en-US" sz="14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Individuals may experience physical symptoms, e.g. blushing, sweating, trembling, palpitations, tremor, nausea, urgency of micturition</a:t>
            </a:r>
            <a:endParaRPr lang="en-US" sz="14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Patients are often convinced that one of these secondary manifestations of their anxiety is the primary problem. </a:t>
            </a:r>
            <a:endParaRPr lang="en-US" sz="14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Symptoms can progress to panic attacks. </a:t>
            </a:r>
            <a:endParaRPr lang="en-US" sz="14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Often associated with anticipatory anxiety and avoidance</a:t>
            </a:r>
          </a:p>
          <a:p>
            <a:pPr lvl="1"/>
            <a:r>
              <a:rPr lang="en-US" sz="1200" kern="1200" dirty="0" smtClean="0">
                <a:solidFill>
                  <a:schemeClr val="tx1"/>
                </a:solidFill>
                <a:effectLst/>
                <a:latin typeface="+mn-lt"/>
                <a:ea typeface="+mn-ea"/>
                <a:cs typeface="+mn-cs"/>
              </a:rPr>
              <a:t>Social anxiety disorder is a common reason for school refusal in young children, and it is the only mood or anxiety disorder that has consistently been shown to be associated with dropping out of school early </a:t>
            </a:r>
            <a:endParaRPr lang="en-US" sz="14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Can lead to missing work</a:t>
            </a:r>
            <a:endParaRPr lang="en-US" sz="14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5C9E555-237F-3946-8FF8-DA6FC0630726}" type="slidenum">
              <a:rPr lang="en-US" smtClean="0"/>
              <a:t>9</a:t>
            </a:fld>
            <a:endParaRPr lang="en-US"/>
          </a:p>
        </p:txBody>
      </p:sp>
    </p:spTree>
    <p:extLst>
      <p:ext uri="{BB962C8B-B14F-4D97-AF65-F5344CB8AC3E}">
        <p14:creationId xmlns:p14="http://schemas.microsoft.com/office/powerpoint/2010/main" val="1759860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UpToDate</a:t>
            </a:r>
            <a:r>
              <a:rPr lang="en-US" dirty="0" smtClean="0"/>
              <a:t> -&gt; get DSM-5 citation?</a:t>
            </a:r>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11</a:t>
            </a:fld>
            <a:endParaRPr lang="en-US"/>
          </a:p>
        </p:txBody>
      </p:sp>
    </p:spTree>
    <p:extLst>
      <p:ext uri="{BB962C8B-B14F-4D97-AF65-F5344CB8AC3E}">
        <p14:creationId xmlns:p14="http://schemas.microsoft.com/office/powerpoint/2010/main" val="4009984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voidant personality disorder – usually</a:t>
            </a:r>
            <a:r>
              <a:rPr lang="en-US" sz="1200" kern="1200" baseline="0" dirty="0" smtClean="0">
                <a:solidFill>
                  <a:schemeClr val="tx1"/>
                </a:solidFill>
                <a:effectLst/>
                <a:latin typeface="+mn-lt"/>
                <a:ea typeface="+mn-ea"/>
                <a:cs typeface="+mn-cs"/>
              </a:rPr>
              <a:t> broader, including intimate relationships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Shyness: SAD differs from non-pathological shyness and performance anxiety in its greater severity, pervasiveness, and resultant distress and impairment [</a:t>
            </a:r>
            <a:r>
              <a:rPr lang="en-US" sz="1200" kern="1200" dirty="0" smtClean="0">
                <a:solidFill>
                  <a:schemeClr val="tx1"/>
                </a:solidFill>
                <a:effectLst/>
                <a:latin typeface="+mn-lt"/>
                <a:ea typeface="+mn-ea"/>
                <a:cs typeface="+mn-cs"/>
                <a:hlinkClick r:id="rId3"/>
              </a:rPr>
              <a:t>50</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Generalized anxiety disorder: SAD limited to social situations</a:t>
            </a:r>
          </a:p>
          <a:p>
            <a:pPr lvl="0"/>
            <a:r>
              <a:rPr lang="en-US" sz="1200" kern="1200" dirty="0" smtClean="0">
                <a:solidFill>
                  <a:schemeClr val="tx1"/>
                </a:solidFill>
                <a:effectLst/>
                <a:latin typeface="+mn-lt"/>
                <a:ea typeface="+mn-ea"/>
                <a:cs typeface="+mn-cs"/>
              </a:rPr>
              <a:t>Depression: After the clinician identifies that the patient has an impairing social fear or avoidance, the next important point of diagnostic differentiation is the patient’s underlying reasoning for the fear or behavior. Persons with primary depression may lose interest in social activities, or experience social anxiety only when in a depressive episode, while persons with primary SAD usually maintain desire for social activities and report depressed moods secondary to their perceived social failures [</a:t>
            </a:r>
            <a:r>
              <a:rPr lang="en-US" sz="1200" kern="1200" dirty="0" smtClean="0">
                <a:solidFill>
                  <a:schemeClr val="tx1"/>
                </a:solidFill>
                <a:effectLst/>
                <a:latin typeface="+mn-lt"/>
                <a:ea typeface="+mn-ea"/>
                <a:cs typeface="+mn-cs"/>
                <a:hlinkClick r:id="rId4"/>
              </a:rPr>
              <a:t>51</a:t>
            </a:r>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Panic disorder: In SAD, panic attacks only occur in relation to current or anticipated social situations (NEJM)</a:t>
            </a:r>
          </a:p>
          <a:p>
            <a:pPr lvl="0"/>
            <a:r>
              <a:rPr lang="en-US" sz="1200" kern="1200" dirty="0" smtClean="0">
                <a:solidFill>
                  <a:schemeClr val="tx1"/>
                </a:solidFill>
                <a:effectLst/>
                <a:latin typeface="+mn-lt"/>
                <a:ea typeface="+mn-ea"/>
                <a:cs typeface="+mn-cs"/>
              </a:rPr>
              <a:t>Obsessive-compulsive disorder: In panic disorder or obsessive-compulsive disorder, patients may experience social anxiety due to concerns that a panic attack or compulsive behaviors will be observed by others, leading to embarrassment. In SAD, the fear of being observed is primary, and anxiety is limited to the performance or encounter, or anticipating them. </a:t>
            </a:r>
          </a:p>
          <a:p>
            <a:pPr lvl="0"/>
            <a:r>
              <a:rPr lang="en-US" sz="1200" kern="1200" dirty="0" smtClean="0">
                <a:solidFill>
                  <a:schemeClr val="tx1"/>
                </a:solidFill>
                <a:effectLst/>
                <a:latin typeface="+mn-lt"/>
                <a:ea typeface="+mn-ea"/>
                <a:cs typeface="+mn-cs"/>
              </a:rPr>
              <a:t>Agoraphobia: Agoraphobic patients may avoid public situations due to fear of developing anxiety spontaneously and having difficulty fleeing the situation, rather than due to primary fears of scrutiny and embarrassment. Thus, a person with agoraphobia would be likely to feel more anxious on an empty bus, which lacks someone to provide assistance in the event of an anxiety episode, while a person with SAD would typically feel more anxious in the presence of other bus riders. </a:t>
            </a:r>
          </a:p>
          <a:p>
            <a:pPr lvl="0"/>
            <a:r>
              <a:rPr lang="en-US" sz="1200" kern="1200" dirty="0" smtClean="0">
                <a:solidFill>
                  <a:schemeClr val="tx1"/>
                </a:solidFill>
                <a:effectLst/>
                <a:latin typeface="+mn-lt"/>
                <a:ea typeface="+mn-ea"/>
                <a:cs typeface="+mn-cs"/>
              </a:rPr>
              <a:t>Autism spectrum disorders: Persons with milder forms of autism spectrum disorders, such as Asperger’s syndrome, may experience social anxiety secondary to difficulty learning social skills and their awareness that their social skills are poor. Social skill knowledge is usually intact in SAD, although anxiety may interfere with the person’s utilization of social skills [</a:t>
            </a:r>
            <a:r>
              <a:rPr lang="en-US" sz="1200" kern="1200" dirty="0" smtClean="0">
                <a:solidFill>
                  <a:schemeClr val="tx1"/>
                </a:solidFill>
                <a:effectLst/>
                <a:latin typeface="+mn-lt"/>
                <a:ea typeface="+mn-ea"/>
                <a:cs typeface="+mn-cs"/>
                <a:hlinkClick r:id="rId5"/>
              </a:rPr>
              <a:t>36</a:t>
            </a:r>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ADHD: Some persons with attention deficit hyperactivity disorder experience social anxiety due to fears that their inattention will interfere with social communication</a:t>
            </a:r>
          </a:p>
          <a:p>
            <a:pPr lvl="0"/>
            <a:r>
              <a:rPr lang="en-US" sz="1200" kern="1200" dirty="0" smtClean="0">
                <a:solidFill>
                  <a:schemeClr val="tx1"/>
                </a:solidFill>
                <a:effectLst/>
                <a:latin typeface="+mn-lt"/>
                <a:ea typeface="+mn-ea"/>
                <a:cs typeface="+mn-cs"/>
              </a:rPr>
              <a:t>Psychotic disorders: Persons with psychotic disorders may avoid social situations due to delusional fears of harm, while persons with SAD generally fear embarrassment and recognize that their fears are excessive [</a:t>
            </a:r>
            <a:r>
              <a:rPr lang="en-US" sz="1200" kern="1200" dirty="0" smtClean="0">
                <a:solidFill>
                  <a:schemeClr val="tx1"/>
                </a:solidFill>
                <a:effectLst/>
                <a:latin typeface="+mn-lt"/>
                <a:ea typeface="+mn-ea"/>
                <a:cs typeface="+mn-cs"/>
                <a:hlinkClick r:id="rId6"/>
              </a:rPr>
              <a:t>37</a:t>
            </a:r>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Body </a:t>
            </a:r>
            <a:r>
              <a:rPr lang="en-US" sz="1200" kern="1200" dirty="0" err="1" smtClean="0">
                <a:solidFill>
                  <a:schemeClr val="tx1"/>
                </a:solidFill>
                <a:effectLst/>
                <a:latin typeface="+mn-lt"/>
                <a:ea typeface="+mn-ea"/>
                <a:cs typeface="+mn-cs"/>
              </a:rPr>
              <a:t>dysmorphic</a:t>
            </a:r>
            <a:r>
              <a:rPr lang="en-US" sz="1200" kern="1200" dirty="0" smtClean="0">
                <a:solidFill>
                  <a:schemeClr val="tx1"/>
                </a:solidFill>
                <a:effectLst/>
                <a:latin typeface="+mn-lt"/>
                <a:ea typeface="+mn-ea"/>
                <a:cs typeface="+mn-cs"/>
              </a:rPr>
              <a:t> disorder: Persons with body </a:t>
            </a:r>
            <a:r>
              <a:rPr lang="en-US" sz="1200" kern="1200" dirty="0" err="1" smtClean="0">
                <a:solidFill>
                  <a:schemeClr val="tx1"/>
                </a:solidFill>
                <a:effectLst/>
                <a:latin typeface="+mn-lt"/>
                <a:ea typeface="+mn-ea"/>
                <a:cs typeface="+mn-cs"/>
              </a:rPr>
              <a:t>dysmorphic</a:t>
            </a:r>
            <a:r>
              <a:rPr lang="en-US" sz="1200" kern="1200" dirty="0" smtClean="0">
                <a:solidFill>
                  <a:schemeClr val="tx1"/>
                </a:solidFill>
                <a:effectLst/>
                <a:latin typeface="+mn-lt"/>
                <a:ea typeface="+mn-ea"/>
                <a:cs typeface="+mn-cs"/>
              </a:rPr>
              <a:t> disorder maintain a fixed belief, as in SAD, but limited to ideas that certain bodily features are abnormal or ugly. They may additionally experience social anxiety due to fear of others judging their appearance negatively [</a:t>
            </a:r>
            <a:r>
              <a:rPr lang="en-US" sz="1200" kern="1200" dirty="0" smtClean="0">
                <a:solidFill>
                  <a:schemeClr val="tx1"/>
                </a:solidFill>
                <a:effectLst/>
                <a:latin typeface="+mn-lt"/>
                <a:ea typeface="+mn-ea"/>
                <a:cs typeface="+mn-cs"/>
                <a:hlinkClick r:id="rId7"/>
              </a:rPr>
              <a:t>52</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12</a:t>
            </a:fld>
            <a:endParaRPr lang="en-US"/>
          </a:p>
        </p:txBody>
      </p:sp>
    </p:spTree>
    <p:extLst>
      <p:ext uri="{BB962C8B-B14F-4D97-AF65-F5344CB8AC3E}">
        <p14:creationId xmlns:p14="http://schemas.microsoft.com/office/powerpoint/2010/main" val="1404811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These patients are often uncomfortable with authority figures, such as doctors </a:t>
            </a:r>
            <a:endParaRPr lang="en-US" sz="3200" dirty="0" smtClean="0"/>
          </a:p>
          <a:p>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13</a:t>
            </a:fld>
            <a:endParaRPr lang="en-US"/>
          </a:p>
        </p:txBody>
      </p:sp>
    </p:spTree>
    <p:extLst>
      <p:ext uri="{BB962C8B-B14F-4D97-AF65-F5344CB8AC3E}">
        <p14:creationId xmlns:p14="http://schemas.microsoft.com/office/powerpoint/2010/main" val="16483401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Selective </a:t>
            </a:r>
            <a:r>
              <a:rPr lang="en-US" dirty="0" err="1" smtClean="0"/>
              <a:t>mutism</a:t>
            </a:r>
            <a:r>
              <a:rPr lang="en-US" dirty="0" smtClean="0"/>
              <a:t> (persistent failure to speak in one or more major social situations, despite the ability to speak and comprehend spoken language)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“Medical” conditions - (Persons with a </a:t>
            </a:r>
            <a:r>
              <a:rPr lang="en-US" dirty="0" err="1" smtClean="0"/>
              <a:t>subsyndromal</a:t>
            </a:r>
            <a:r>
              <a:rPr lang="en-US" dirty="0" smtClean="0"/>
              <a:t> propensity for social anxiety may develop significant impairment after a secondary medical condition draws unwanted attention to a new physical or behavioral defect)</a:t>
            </a:r>
          </a:p>
          <a:p>
            <a:endParaRPr lang="en-US" dirty="0"/>
          </a:p>
        </p:txBody>
      </p:sp>
      <p:sp>
        <p:nvSpPr>
          <p:cNvPr id="4" name="Slide Number Placeholder 3"/>
          <p:cNvSpPr>
            <a:spLocks noGrp="1"/>
          </p:cNvSpPr>
          <p:nvPr>
            <p:ph type="sldNum" sz="quarter" idx="10"/>
          </p:nvPr>
        </p:nvSpPr>
        <p:spPr/>
        <p:txBody>
          <a:bodyPr/>
          <a:lstStyle/>
          <a:p>
            <a:fld id="{65C9E555-237F-3946-8FF8-DA6FC0630726}" type="slidenum">
              <a:rPr lang="en-US" smtClean="0"/>
              <a:t>15</a:t>
            </a:fld>
            <a:endParaRPr lang="en-US"/>
          </a:p>
        </p:txBody>
      </p:sp>
    </p:spTree>
    <p:extLst>
      <p:ext uri="{BB962C8B-B14F-4D97-AF65-F5344CB8AC3E}">
        <p14:creationId xmlns:p14="http://schemas.microsoft.com/office/powerpoint/2010/main" val="1369360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8785FE-09AA-F243-A4A5-8013CDA4C12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616259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8785FE-09AA-F243-A4A5-8013CDA4C12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2370334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8785FE-09AA-F243-A4A5-8013CDA4C12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3182192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8785FE-09AA-F243-A4A5-8013CDA4C12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2009084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8785FE-09AA-F243-A4A5-8013CDA4C12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2903277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8785FE-09AA-F243-A4A5-8013CDA4C12C}" type="datetimeFigureOut">
              <a:rPr lang="en-US" smtClean="0"/>
              <a:t>7/9/2015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3173579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8785FE-09AA-F243-A4A5-8013CDA4C12C}" type="datetimeFigureOut">
              <a:rPr lang="en-US" smtClean="0"/>
              <a:t>7/9/2015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3508792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8785FE-09AA-F243-A4A5-8013CDA4C12C}" type="datetimeFigureOut">
              <a:rPr lang="en-US" smtClean="0"/>
              <a:t>7/9/2015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2885921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8785FE-09AA-F243-A4A5-8013CDA4C12C}" type="datetimeFigureOut">
              <a:rPr lang="en-US" smtClean="0"/>
              <a:t>7/9/2015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388856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8785FE-09AA-F243-A4A5-8013CDA4C12C}" type="datetimeFigureOut">
              <a:rPr lang="en-US" smtClean="0"/>
              <a:t>7/9/2015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1684458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8785FE-09AA-F243-A4A5-8013CDA4C12C}" type="datetimeFigureOut">
              <a:rPr lang="en-US" smtClean="0"/>
              <a:t>7/9/2015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8903-F6A2-D14A-BE8E-7C101754E3E0}" type="slidenum">
              <a:rPr lang="en-US" smtClean="0"/>
              <a:t>‹#›</a:t>
            </a:fld>
            <a:endParaRPr lang="en-US"/>
          </a:p>
        </p:txBody>
      </p:sp>
    </p:spTree>
    <p:extLst>
      <p:ext uri="{BB962C8B-B14F-4D97-AF65-F5344CB8AC3E}">
        <p14:creationId xmlns:p14="http://schemas.microsoft.com/office/powerpoint/2010/main" val="2969193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8785FE-09AA-F243-A4A5-8013CDA4C12C}" type="datetimeFigureOut">
              <a:rPr lang="en-US" smtClean="0"/>
              <a:t>7/9/2015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08903-F6A2-D14A-BE8E-7C101754E3E0}" type="slidenum">
              <a:rPr lang="en-US" smtClean="0"/>
              <a:t>‹#›</a:t>
            </a:fld>
            <a:endParaRPr lang="en-US"/>
          </a:p>
        </p:txBody>
      </p:sp>
    </p:spTree>
    <p:extLst>
      <p:ext uri="{BB962C8B-B14F-4D97-AF65-F5344CB8AC3E}">
        <p14:creationId xmlns:p14="http://schemas.microsoft.com/office/powerpoint/2010/main" val="99965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hyperlink" Target="http://www.crisis-center.or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1417"/>
            <a:ext cx="8229600" cy="1143000"/>
          </a:xfrm>
        </p:spPr>
        <p:txBody>
          <a:bodyPr/>
          <a:lstStyle/>
          <a:p>
            <a:r>
              <a:rPr lang="en-US" dirty="0" smtClean="0"/>
              <a:t>Case: Ann </a:t>
            </a:r>
            <a:r>
              <a:rPr lang="en-US" dirty="0" err="1" smtClean="0"/>
              <a:t>Shuss</a:t>
            </a:r>
            <a:endParaRPr lang="en-US" dirty="0"/>
          </a:p>
        </p:txBody>
      </p:sp>
      <p:sp>
        <p:nvSpPr>
          <p:cNvPr id="3" name="Content Placeholder 2"/>
          <p:cNvSpPr>
            <a:spLocks noGrp="1"/>
          </p:cNvSpPr>
          <p:nvPr>
            <p:ph idx="1"/>
          </p:nvPr>
        </p:nvSpPr>
        <p:spPr>
          <a:xfrm>
            <a:off x="457200" y="1567157"/>
            <a:ext cx="8229600" cy="5077583"/>
          </a:xfrm>
        </p:spPr>
        <p:txBody>
          <a:bodyPr>
            <a:normAutofit/>
          </a:bodyPr>
          <a:lstStyle/>
          <a:p>
            <a:pPr marL="0" indent="0">
              <a:buNone/>
            </a:pPr>
            <a:r>
              <a:rPr lang="en-US" i="1" dirty="0" smtClean="0"/>
              <a:t>Ann </a:t>
            </a:r>
            <a:r>
              <a:rPr lang="en-US" i="1" dirty="0" err="1" smtClean="0"/>
              <a:t>Shuss</a:t>
            </a:r>
            <a:r>
              <a:rPr lang="en-US" i="1" dirty="0" smtClean="0"/>
              <a:t> is a 28-year-old woman who presents to clinic for a routine physical. As you review her history with her, you notice she is fidgeting, flushed, and sweating. She reports feeling anxious and avoids making eye contact. </a:t>
            </a:r>
            <a:endParaRPr lang="en-US" dirty="0" smtClean="0"/>
          </a:p>
          <a:p>
            <a:pPr marL="0" indent="0">
              <a:buNone/>
            </a:pPr>
            <a:endParaRPr lang="en-US" i="1" dirty="0" smtClean="0"/>
          </a:p>
        </p:txBody>
      </p:sp>
    </p:spTree>
    <p:extLst>
      <p:ext uri="{BB962C8B-B14F-4D97-AF65-F5344CB8AC3E}">
        <p14:creationId xmlns:p14="http://schemas.microsoft.com/office/powerpoint/2010/main" val="3624585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Onset &amp; Course</a:t>
            </a:r>
            <a:endParaRPr lang="en-US" dirty="0"/>
          </a:p>
        </p:txBody>
      </p:sp>
      <p:sp>
        <p:nvSpPr>
          <p:cNvPr id="3" name="Content Placeholder 2"/>
          <p:cNvSpPr>
            <a:spLocks noGrp="1"/>
          </p:cNvSpPr>
          <p:nvPr>
            <p:ph idx="1"/>
          </p:nvPr>
        </p:nvSpPr>
        <p:spPr/>
        <p:txBody>
          <a:bodyPr/>
          <a:lstStyle/>
          <a:p>
            <a:pPr lvl="0"/>
            <a:r>
              <a:rPr lang="en-US" dirty="0" smtClean="0"/>
              <a:t>Onset in childhood</a:t>
            </a:r>
            <a:r>
              <a:rPr lang="en-US" dirty="0"/>
              <a:t> </a:t>
            </a:r>
            <a:r>
              <a:rPr lang="en-US" dirty="0" smtClean="0"/>
              <a:t>or early adolescence</a:t>
            </a:r>
            <a:r>
              <a:rPr lang="en-US" dirty="0"/>
              <a:t> </a:t>
            </a:r>
            <a:r>
              <a:rPr lang="en-US" dirty="0" smtClean="0"/>
              <a:t>(rare </a:t>
            </a:r>
            <a:r>
              <a:rPr lang="en-US" dirty="0"/>
              <a:t>after age </a:t>
            </a:r>
            <a:r>
              <a:rPr lang="en-US" dirty="0" smtClean="0"/>
              <a:t>30)</a:t>
            </a:r>
            <a:endParaRPr lang="en-US" dirty="0"/>
          </a:p>
          <a:p>
            <a:pPr lvl="0"/>
            <a:r>
              <a:rPr lang="en-US" dirty="0"/>
              <a:t>Often preceded by non-impairing shyness; occasionally precipitated by a stressor</a:t>
            </a:r>
          </a:p>
          <a:p>
            <a:pPr lvl="0"/>
            <a:r>
              <a:rPr lang="en-US" dirty="0"/>
              <a:t>Chronic, may fluctuate with stress</a:t>
            </a:r>
          </a:p>
          <a:p>
            <a:endParaRPr lang="en-US" dirty="0"/>
          </a:p>
        </p:txBody>
      </p:sp>
    </p:spTree>
    <p:extLst>
      <p:ext uri="{BB962C8B-B14F-4D97-AF65-F5344CB8AC3E}">
        <p14:creationId xmlns:p14="http://schemas.microsoft.com/office/powerpoint/2010/main" val="40455530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84"/>
            <a:ext cx="8229600" cy="751577"/>
          </a:xfrm>
        </p:spPr>
        <p:txBody>
          <a:bodyPr>
            <a:normAutofit fontScale="90000"/>
          </a:bodyPr>
          <a:lstStyle/>
          <a:p>
            <a:r>
              <a:rPr lang="en-US" dirty="0" smtClean="0"/>
              <a:t>DSM-5 Diagnostic Criteria</a:t>
            </a:r>
            <a:endParaRPr lang="en-US" dirty="0"/>
          </a:p>
        </p:txBody>
      </p:sp>
      <p:sp>
        <p:nvSpPr>
          <p:cNvPr id="3" name="Content Placeholder 2"/>
          <p:cNvSpPr>
            <a:spLocks noGrp="1"/>
          </p:cNvSpPr>
          <p:nvPr>
            <p:ph idx="1"/>
          </p:nvPr>
        </p:nvSpPr>
        <p:spPr>
          <a:xfrm>
            <a:off x="128291" y="769661"/>
            <a:ext cx="8839307" cy="5772457"/>
          </a:xfrm>
        </p:spPr>
        <p:txBody>
          <a:bodyPr>
            <a:noAutofit/>
          </a:bodyPr>
          <a:lstStyle/>
          <a:p>
            <a:pPr marL="0" indent="0">
              <a:buNone/>
            </a:pPr>
            <a:r>
              <a:rPr lang="en-US" sz="1600" dirty="0" smtClean="0"/>
              <a:t>A. Marked </a:t>
            </a:r>
            <a:r>
              <a:rPr lang="en-US" sz="1600" dirty="0"/>
              <a:t>fear or anxiety about one or more social situations in which the individual is exposed to possible scrutiny by others. Examples include social interactions (</a:t>
            </a:r>
            <a:r>
              <a:rPr lang="en-US" sz="1600" dirty="0" err="1"/>
              <a:t>eg</a:t>
            </a:r>
            <a:r>
              <a:rPr lang="en-US" sz="1600" dirty="0"/>
              <a:t>, having a conversation, meeting unfamiliar people), being observed (</a:t>
            </a:r>
            <a:r>
              <a:rPr lang="en-US" sz="1600" dirty="0" err="1"/>
              <a:t>eg</a:t>
            </a:r>
            <a:r>
              <a:rPr lang="en-US" sz="1600" dirty="0"/>
              <a:t>, eating or drinking), and performing in front of others (</a:t>
            </a:r>
            <a:r>
              <a:rPr lang="en-US" sz="1600" dirty="0" err="1"/>
              <a:t>eg</a:t>
            </a:r>
            <a:r>
              <a:rPr lang="en-US" sz="1600" dirty="0"/>
              <a:t>, giving a speech)</a:t>
            </a:r>
            <a:r>
              <a:rPr lang="en-US" sz="1600" dirty="0" smtClean="0"/>
              <a:t>.</a:t>
            </a:r>
            <a:endParaRPr lang="en-US" sz="1600" dirty="0"/>
          </a:p>
          <a:p>
            <a:pPr marL="0" indent="0">
              <a:buNone/>
            </a:pPr>
            <a:r>
              <a:rPr lang="en-US" sz="1600" dirty="0" smtClean="0"/>
              <a:t>(Note</a:t>
            </a:r>
            <a:r>
              <a:rPr lang="en-US" sz="1600" dirty="0"/>
              <a:t>: In children, the anxiety must occur in peer settings and not just during interaction with </a:t>
            </a:r>
            <a:r>
              <a:rPr lang="en-US" sz="1600" dirty="0" smtClean="0"/>
              <a:t>adults.)</a:t>
            </a:r>
          </a:p>
          <a:p>
            <a:pPr marL="0" indent="0">
              <a:buNone/>
            </a:pPr>
            <a:r>
              <a:rPr lang="en-US" sz="1600" dirty="0" smtClean="0"/>
              <a:t>B</a:t>
            </a:r>
            <a:r>
              <a:rPr lang="en-US" sz="1600" dirty="0"/>
              <a:t>. The individual fears that he or she will act in a way or show anxiety symptoms that will be negatively evaluated (</a:t>
            </a:r>
            <a:r>
              <a:rPr lang="en-US" sz="1600" dirty="0" err="1"/>
              <a:t>ie</a:t>
            </a:r>
            <a:r>
              <a:rPr lang="en-US" sz="1600" dirty="0"/>
              <a:t>, will be humiliating or embarrassing; will lead to rejection or offend others)</a:t>
            </a:r>
            <a:r>
              <a:rPr lang="en-US" sz="1600" dirty="0" smtClean="0"/>
              <a:t>.</a:t>
            </a:r>
          </a:p>
          <a:p>
            <a:pPr marL="0" indent="0">
              <a:buNone/>
            </a:pPr>
            <a:r>
              <a:rPr lang="en-US" sz="1600" dirty="0" smtClean="0"/>
              <a:t>C</a:t>
            </a:r>
            <a:r>
              <a:rPr lang="en-US" sz="1600" dirty="0"/>
              <a:t>. The social situations almost always provoke fear or anxiety.</a:t>
            </a:r>
          </a:p>
          <a:p>
            <a:pPr marL="0" indent="0">
              <a:buNone/>
            </a:pPr>
            <a:r>
              <a:rPr lang="en-US" sz="1600" dirty="0" smtClean="0"/>
              <a:t>(Note</a:t>
            </a:r>
            <a:r>
              <a:rPr lang="en-US" sz="1600" dirty="0"/>
              <a:t>: In children, the fear or anxiety may be expressed by crying, tantrums, freezing, clinging, shrinking, or failing to speak in social </a:t>
            </a:r>
            <a:r>
              <a:rPr lang="en-US" sz="1600" dirty="0" smtClean="0"/>
              <a:t>	situations.)</a:t>
            </a:r>
            <a:endParaRPr lang="en-US" sz="1600" dirty="0"/>
          </a:p>
          <a:p>
            <a:pPr marL="0" indent="0">
              <a:buNone/>
            </a:pPr>
            <a:r>
              <a:rPr lang="en-US" sz="1600" dirty="0"/>
              <a:t>D. The social situations are avoided or endured with intense fear or anxiety</a:t>
            </a:r>
            <a:r>
              <a:rPr lang="en-US" sz="1600" dirty="0" smtClean="0"/>
              <a:t>.</a:t>
            </a:r>
            <a:endParaRPr lang="en-US" sz="1600" dirty="0"/>
          </a:p>
          <a:p>
            <a:pPr marL="0" indent="0">
              <a:buNone/>
            </a:pPr>
            <a:r>
              <a:rPr lang="en-US" sz="1600" dirty="0"/>
              <a:t>E. The fear or anxiety is out of proportion to the actual threat posed by the social situation and to the sociocultural context</a:t>
            </a:r>
            <a:r>
              <a:rPr lang="en-US" sz="1600" dirty="0" smtClean="0"/>
              <a:t>.</a:t>
            </a:r>
            <a:r>
              <a:rPr lang="en-US" sz="1600" dirty="0"/>
              <a:t> </a:t>
            </a:r>
          </a:p>
          <a:p>
            <a:pPr marL="0" indent="0">
              <a:buNone/>
            </a:pPr>
            <a:r>
              <a:rPr lang="en-US" sz="1600" dirty="0"/>
              <a:t>F. The fear, anxiety, or avoidance is persistent, typically lasting for </a:t>
            </a:r>
            <a:r>
              <a:rPr lang="en-US" sz="1600" u="sng" dirty="0"/>
              <a:t>six months or more</a:t>
            </a:r>
            <a:r>
              <a:rPr lang="en-US" sz="1600" dirty="0" smtClean="0"/>
              <a:t>.</a:t>
            </a:r>
            <a:r>
              <a:rPr lang="en-US" sz="1600" dirty="0"/>
              <a:t> </a:t>
            </a:r>
          </a:p>
          <a:p>
            <a:pPr marL="0" indent="0">
              <a:buNone/>
            </a:pPr>
            <a:r>
              <a:rPr lang="en-US" sz="1600" dirty="0"/>
              <a:t>G. The fear, anxiety, or avoidance causes </a:t>
            </a:r>
            <a:r>
              <a:rPr lang="en-US" sz="1600" u="sng" dirty="0"/>
              <a:t>clinically significant distress or impairment</a:t>
            </a:r>
            <a:r>
              <a:rPr lang="en-US" sz="1600" dirty="0"/>
              <a:t> in social, occupational, or other important areas of functioning</a:t>
            </a:r>
            <a:r>
              <a:rPr lang="en-US" sz="1600" dirty="0" smtClean="0"/>
              <a:t>.</a:t>
            </a:r>
            <a:endParaRPr lang="en-US" sz="1600" dirty="0"/>
          </a:p>
          <a:p>
            <a:pPr marL="0" indent="0">
              <a:buNone/>
            </a:pPr>
            <a:r>
              <a:rPr lang="en-US" sz="1600" dirty="0"/>
              <a:t>H. The fear, anxiety, or avoidance is not attributable to the physiological effects of a substance (</a:t>
            </a:r>
            <a:r>
              <a:rPr lang="en-US" sz="1600" dirty="0" err="1"/>
              <a:t>eg</a:t>
            </a:r>
            <a:r>
              <a:rPr lang="en-US" sz="1600" dirty="0"/>
              <a:t>, a drug of abuse, a medication) or another medical condition</a:t>
            </a:r>
            <a:r>
              <a:rPr lang="en-US" sz="1600" dirty="0" smtClean="0"/>
              <a:t>.</a:t>
            </a:r>
            <a:endParaRPr lang="en-US" sz="1600" dirty="0"/>
          </a:p>
          <a:p>
            <a:pPr marL="0" indent="0">
              <a:buNone/>
            </a:pPr>
            <a:r>
              <a:rPr lang="en-US" sz="1600" dirty="0" smtClean="0"/>
              <a:t>I. The </a:t>
            </a:r>
            <a:r>
              <a:rPr lang="en-US" sz="1600" dirty="0"/>
              <a:t>fear, anxiety, or avoidance is not better explained by the symptoms of another mental disorder, such as panic disorder, body </a:t>
            </a:r>
            <a:r>
              <a:rPr lang="en-US" sz="1600" dirty="0" err="1"/>
              <a:t>dysmorphic</a:t>
            </a:r>
            <a:r>
              <a:rPr lang="en-US" sz="1600" dirty="0"/>
              <a:t> disorder, or autism spectrum disorder</a:t>
            </a:r>
            <a:r>
              <a:rPr lang="en-US" sz="1600" dirty="0" smtClean="0"/>
              <a:t>.</a:t>
            </a:r>
            <a:endParaRPr lang="en-US" sz="1600" dirty="0"/>
          </a:p>
          <a:p>
            <a:pPr marL="0" indent="0">
              <a:buNone/>
            </a:pPr>
            <a:r>
              <a:rPr lang="en-US" sz="1600" dirty="0"/>
              <a:t>J. If another medical condition (</a:t>
            </a:r>
            <a:r>
              <a:rPr lang="en-US" sz="1600" dirty="0" err="1"/>
              <a:t>eg</a:t>
            </a:r>
            <a:r>
              <a:rPr lang="en-US" sz="1600" dirty="0"/>
              <a:t>, Parkinson's disease, obesity, disfigurement from burns or injury) is present, the fear, anxiety, or avoidance is clearly unrelated or is excessive</a:t>
            </a:r>
            <a:r>
              <a:rPr lang="en-US" sz="1600" dirty="0" smtClean="0"/>
              <a:t>.</a:t>
            </a:r>
            <a:endParaRPr lang="en-US" sz="1600" dirty="0"/>
          </a:p>
        </p:txBody>
      </p:sp>
    </p:spTree>
    <p:extLst>
      <p:ext uri="{BB962C8B-B14F-4D97-AF65-F5344CB8AC3E}">
        <p14:creationId xmlns:p14="http://schemas.microsoft.com/office/powerpoint/2010/main" val="881291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959326" y="202650"/>
            <a:ext cx="6852509" cy="6557539"/>
          </a:xfrm>
          <a:prstGeom prst="rect">
            <a:avLst/>
          </a:prstGeom>
          <a:noFill/>
          <a:ln>
            <a:noFill/>
          </a:ln>
        </p:spPr>
      </p:pic>
      <p:sp>
        <p:nvSpPr>
          <p:cNvPr id="6" name="TextBox 5"/>
          <p:cNvSpPr txBox="1"/>
          <p:nvPr/>
        </p:nvSpPr>
        <p:spPr>
          <a:xfrm>
            <a:off x="7395578" y="6437023"/>
            <a:ext cx="1887257" cy="646331"/>
          </a:xfrm>
          <a:prstGeom prst="rect">
            <a:avLst/>
          </a:prstGeom>
          <a:noFill/>
        </p:spPr>
        <p:txBody>
          <a:bodyPr wrap="square" rtlCol="0">
            <a:spAutoFit/>
          </a:bodyPr>
          <a:lstStyle/>
          <a:p>
            <a:pPr marL="0" lvl="1"/>
            <a:r>
              <a:rPr lang="en-US" dirty="0" smtClean="0"/>
              <a:t>(</a:t>
            </a:r>
            <a:r>
              <a:rPr lang="en-US" dirty="0" err="1" smtClean="0"/>
              <a:t>Schneier</a:t>
            </a:r>
            <a:r>
              <a:rPr lang="en-US" dirty="0" smtClean="0"/>
              <a:t>, 2006)</a:t>
            </a:r>
          </a:p>
          <a:p>
            <a:endParaRPr lang="en-US" dirty="0"/>
          </a:p>
        </p:txBody>
      </p:sp>
    </p:spTree>
    <p:extLst>
      <p:ext uri="{BB962C8B-B14F-4D97-AF65-F5344CB8AC3E}">
        <p14:creationId xmlns:p14="http://schemas.microsoft.com/office/powerpoint/2010/main" val="289141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257"/>
            <a:ext cx="8229600" cy="1143000"/>
          </a:xfrm>
        </p:spPr>
        <p:txBody>
          <a:bodyPr/>
          <a:lstStyle/>
          <a:p>
            <a:r>
              <a:rPr lang="en-US" dirty="0" smtClean="0"/>
              <a:t>Evaluation &amp; Work Up</a:t>
            </a:r>
            <a:endParaRPr lang="en-US" dirty="0"/>
          </a:p>
        </p:txBody>
      </p:sp>
      <p:sp>
        <p:nvSpPr>
          <p:cNvPr id="4" name="Content Placeholder 3"/>
          <p:cNvSpPr>
            <a:spLocks noGrp="1"/>
          </p:cNvSpPr>
          <p:nvPr>
            <p:ph idx="1"/>
          </p:nvPr>
        </p:nvSpPr>
        <p:spPr>
          <a:xfrm>
            <a:off x="457200" y="962076"/>
            <a:ext cx="8229600" cy="5164087"/>
          </a:xfrm>
        </p:spPr>
        <p:txBody>
          <a:bodyPr>
            <a:normAutofit/>
          </a:bodyPr>
          <a:lstStyle/>
          <a:p>
            <a:pPr lvl="0"/>
            <a:r>
              <a:rPr lang="en-US" dirty="0" smtClean="0"/>
              <a:t>Screening</a:t>
            </a:r>
            <a:endParaRPr lang="en-US" sz="3600" dirty="0"/>
          </a:p>
          <a:p>
            <a:pPr lvl="1"/>
            <a:r>
              <a:rPr lang="en-US" dirty="0"/>
              <a:t>Screen individuals presenting for mental health concerns, especially comorbid conditions</a:t>
            </a:r>
            <a:endParaRPr lang="en-US" sz="3200" dirty="0"/>
          </a:p>
          <a:p>
            <a:endParaRPr lang="en-US" dirty="0"/>
          </a:p>
        </p:txBody>
      </p:sp>
      <p:pic>
        <p:nvPicPr>
          <p:cNvPr id="5" name="Content Placeholder 3"/>
          <p:cNvPicPr>
            <a:picLocks/>
          </p:cNvPicPr>
          <p:nvPr/>
        </p:nvPicPr>
        <p:blipFill>
          <a:blip r:embed="rId3">
            <a:extLst>
              <a:ext uri="{28A0092B-C50C-407E-A947-70E740481C1C}">
                <a14:useLocalDpi xmlns:a14="http://schemas.microsoft.com/office/drawing/2010/main" val="0"/>
              </a:ext>
            </a:extLst>
          </a:blip>
          <a:srcRect l="2654" r="2654"/>
          <a:stretch>
            <a:fillRect/>
          </a:stretch>
        </p:blipFill>
        <p:spPr bwMode="auto">
          <a:xfrm>
            <a:off x="1111381" y="2745125"/>
            <a:ext cx="7087910" cy="3764337"/>
          </a:xfrm>
          <a:prstGeom prst="rect">
            <a:avLst/>
          </a:prstGeom>
          <a:noFill/>
          <a:ln>
            <a:noFill/>
          </a:ln>
        </p:spPr>
      </p:pic>
      <p:sp>
        <p:nvSpPr>
          <p:cNvPr id="6" name="TextBox 5"/>
          <p:cNvSpPr txBox="1"/>
          <p:nvPr/>
        </p:nvSpPr>
        <p:spPr>
          <a:xfrm>
            <a:off x="6457841" y="6488668"/>
            <a:ext cx="2686159" cy="369332"/>
          </a:xfrm>
          <a:prstGeom prst="rect">
            <a:avLst/>
          </a:prstGeom>
          <a:noFill/>
        </p:spPr>
        <p:txBody>
          <a:bodyPr wrap="square" rtlCol="0">
            <a:spAutoFit/>
          </a:bodyPr>
          <a:lstStyle/>
          <a:p>
            <a:r>
              <a:rPr lang="en-US" dirty="0"/>
              <a:t>(Stein &amp; Stein, 2008)</a:t>
            </a:r>
            <a:r>
              <a:rPr lang="en-US" dirty="0" smtClean="0">
                <a:effectLst/>
              </a:rPr>
              <a:t> </a:t>
            </a:r>
            <a:endParaRPr lang="en-US" dirty="0"/>
          </a:p>
        </p:txBody>
      </p:sp>
    </p:spTree>
    <p:extLst>
      <p:ext uri="{BB962C8B-B14F-4D97-AF65-F5344CB8AC3E}">
        <p14:creationId xmlns:p14="http://schemas.microsoft.com/office/powerpoint/2010/main" val="16558759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Mini-Social Phobia Inventory </a:t>
            </a:r>
            <a:br>
              <a:rPr lang="en-US" dirty="0" smtClean="0"/>
            </a:br>
            <a:r>
              <a:rPr lang="en-US" dirty="0" smtClean="0"/>
              <a:t>(mini-SPIN)</a:t>
            </a:r>
            <a:endParaRPr lang="en-US" dirty="0"/>
          </a:p>
        </p:txBody>
      </p:sp>
      <p:sp>
        <p:nvSpPr>
          <p:cNvPr id="3" name="Content Placeholder 2"/>
          <p:cNvSpPr>
            <a:spLocks noGrp="1"/>
          </p:cNvSpPr>
          <p:nvPr>
            <p:ph idx="1"/>
          </p:nvPr>
        </p:nvSpPr>
        <p:spPr>
          <a:xfrm>
            <a:off x="457200" y="1600200"/>
            <a:ext cx="8229600" cy="4903435"/>
          </a:xfrm>
        </p:spPr>
        <p:txBody>
          <a:bodyPr>
            <a:normAutofit/>
          </a:bodyPr>
          <a:lstStyle/>
          <a:p>
            <a:pPr lvl="1"/>
            <a:r>
              <a:rPr lang="en-US" dirty="0" smtClean="0"/>
              <a:t>On a scale from 0 (not at all) to 4 (extremely), how much the following problems have bothered you during the past week:</a:t>
            </a:r>
            <a:endParaRPr lang="en-US" sz="3200" dirty="0" smtClean="0"/>
          </a:p>
          <a:p>
            <a:pPr lvl="2"/>
            <a:endParaRPr lang="en-US" sz="2800" dirty="0" smtClean="0"/>
          </a:p>
          <a:p>
            <a:pPr lvl="2"/>
            <a:endParaRPr lang="en-US" sz="2800" dirty="0"/>
          </a:p>
          <a:p>
            <a:pPr lvl="2"/>
            <a:endParaRPr lang="en-US" sz="2800" dirty="0" smtClean="0"/>
          </a:p>
          <a:p>
            <a:pPr lvl="2"/>
            <a:endParaRPr lang="en-US" sz="2800" dirty="0" smtClean="0"/>
          </a:p>
          <a:p>
            <a:pPr marL="971550" lvl="1" indent="-457200"/>
            <a:r>
              <a:rPr lang="en-US" sz="3200" dirty="0" smtClean="0"/>
              <a:t>Scoring: 6 or higher -&gt; concern for SAD</a:t>
            </a:r>
          </a:p>
          <a:p>
            <a:pPr marL="971550" lvl="1" indent="-457200"/>
            <a:r>
              <a:rPr lang="en-US" sz="3200" dirty="0" smtClean="0"/>
              <a:t>89% sensitivity, 90% specificity</a:t>
            </a:r>
          </a:p>
          <a:p>
            <a:endParaRPr lang="en-US" dirty="0"/>
          </a:p>
        </p:txBody>
      </p:sp>
      <p:pic>
        <p:nvPicPr>
          <p:cNvPr id="4" name="Picture 3"/>
          <p:cNvPicPr>
            <a:picLocks noChangeAspect="1"/>
          </p:cNvPicPr>
          <p:nvPr/>
        </p:nvPicPr>
        <p:blipFill>
          <a:blip r:embed="rId2"/>
          <a:stretch>
            <a:fillRect/>
          </a:stretch>
        </p:blipFill>
        <p:spPr>
          <a:xfrm>
            <a:off x="1488354" y="3137792"/>
            <a:ext cx="6654800" cy="1905000"/>
          </a:xfrm>
          <a:prstGeom prst="rect">
            <a:avLst/>
          </a:prstGeom>
          <a:solidFill>
            <a:schemeClr val="bg1"/>
          </a:solidFill>
        </p:spPr>
      </p:pic>
      <p:sp>
        <p:nvSpPr>
          <p:cNvPr id="5" name="TextBox 4"/>
          <p:cNvSpPr txBox="1"/>
          <p:nvPr/>
        </p:nvSpPr>
        <p:spPr>
          <a:xfrm>
            <a:off x="7373985" y="6222260"/>
            <a:ext cx="1887257" cy="646331"/>
          </a:xfrm>
          <a:prstGeom prst="rect">
            <a:avLst/>
          </a:prstGeom>
          <a:noFill/>
        </p:spPr>
        <p:txBody>
          <a:bodyPr wrap="square" rtlCol="0">
            <a:spAutoFit/>
          </a:bodyPr>
          <a:lstStyle/>
          <a:p>
            <a:pPr marL="0" lvl="1"/>
            <a:r>
              <a:rPr lang="en-US" dirty="0" smtClean="0"/>
              <a:t>(</a:t>
            </a:r>
            <a:r>
              <a:rPr lang="en-US" dirty="0" err="1" smtClean="0"/>
              <a:t>Schneier</a:t>
            </a:r>
            <a:r>
              <a:rPr lang="en-US" dirty="0" smtClean="0"/>
              <a:t>, 2006)</a:t>
            </a:r>
          </a:p>
          <a:p>
            <a:endParaRPr lang="en-US" dirty="0"/>
          </a:p>
        </p:txBody>
      </p:sp>
    </p:spTree>
    <p:extLst>
      <p:ext uri="{BB962C8B-B14F-4D97-AF65-F5344CB8AC3E}">
        <p14:creationId xmlns:p14="http://schemas.microsoft.com/office/powerpoint/2010/main" val="14307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34"/>
            <a:ext cx="8229600" cy="1143000"/>
          </a:xfrm>
        </p:spPr>
        <p:txBody>
          <a:bodyPr>
            <a:normAutofit/>
          </a:bodyPr>
          <a:lstStyle/>
          <a:p>
            <a:r>
              <a:rPr lang="en-US" sz="4000" dirty="0" smtClean="0"/>
              <a:t>Comorbidities</a:t>
            </a:r>
            <a:endParaRPr lang="en-US" sz="4000" dirty="0"/>
          </a:p>
        </p:txBody>
      </p:sp>
      <p:sp>
        <p:nvSpPr>
          <p:cNvPr id="3" name="Content Placeholder 2"/>
          <p:cNvSpPr>
            <a:spLocks noGrp="1"/>
          </p:cNvSpPr>
          <p:nvPr>
            <p:ph idx="1"/>
          </p:nvPr>
        </p:nvSpPr>
        <p:spPr>
          <a:xfrm>
            <a:off x="243209" y="1149034"/>
            <a:ext cx="8620425" cy="5521361"/>
          </a:xfrm>
        </p:spPr>
        <p:txBody>
          <a:bodyPr>
            <a:normAutofit fontScale="70000" lnSpcReduction="20000"/>
          </a:bodyPr>
          <a:lstStyle/>
          <a:p>
            <a:pPr marL="0" indent="0" algn="ctr">
              <a:buNone/>
            </a:pPr>
            <a:r>
              <a:rPr lang="en-US" b="1" u="sng" dirty="0" smtClean="0"/>
              <a:t>Psychiatric / mental health conditions</a:t>
            </a:r>
          </a:p>
          <a:p>
            <a:r>
              <a:rPr lang="en-US" i="1" dirty="0" smtClean="0"/>
              <a:t>Other </a:t>
            </a:r>
            <a:r>
              <a:rPr lang="en-US" i="1" dirty="0"/>
              <a:t>anxiety disorders: </a:t>
            </a:r>
            <a:r>
              <a:rPr lang="en-US" dirty="0"/>
              <a:t>49</a:t>
            </a:r>
            <a:r>
              <a:rPr lang="en-US" dirty="0" smtClean="0"/>
              <a:t>%</a:t>
            </a:r>
          </a:p>
          <a:p>
            <a:r>
              <a:rPr lang="en-US" i="1" dirty="0" smtClean="0"/>
              <a:t>Avoidant personality disorder: </a:t>
            </a:r>
            <a:r>
              <a:rPr lang="en-US" dirty="0" smtClean="0"/>
              <a:t>&gt;50% of patients with generalized SAD meet criteria for avoidant personality disorder</a:t>
            </a:r>
            <a:endParaRPr lang="en-US" dirty="0"/>
          </a:p>
          <a:p>
            <a:r>
              <a:rPr lang="en-US" i="1" dirty="0"/>
              <a:t>Affective disorders: </a:t>
            </a:r>
            <a:r>
              <a:rPr lang="en-US" dirty="0"/>
              <a:t>38% </a:t>
            </a:r>
          </a:p>
          <a:p>
            <a:r>
              <a:rPr lang="en-US" i="1" dirty="0"/>
              <a:t>Alcohol dependence: </a:t>
            </a:r>
            <a:r>
              <a:rPr lang="en-US" dirty="0"/>
              <a:t>9%</a:t>
            </a:r>
          </a:p>
          <a:p>
            <a:r>
              <a:rPr lang="en-US" i="1" dirty="0" smtClean="0"/>
              <a:t>Schizophrenia</a:t>
            </a:r>
            <a:r>
              <a:rPr lang="en-US" i="1" dirty="0"/>
              <a:t>: </a:t>
            </a:r>
            <a:r>
              <a:rPr lang="en-US" dirty="0"/>
              <a:t>~15% of individuals with schizophrenia have SAD</a:t>
            </a:r>
          </a:p>
          <a:p>
            <a:r>
              <a:rPr lang="en-US" i="1" dirty="0" smtClean="0"/>
              <a:t>Eating disorders</a:t>
            </a:r>
          </a:p>
          <a:p>
            <a:pPr marL="0" indent="0" algn="ctr">
              <a:buNone/>
            </a:pPr>
            <a:r>
              <a:rPr lang="en-US" b="1" u="sng" dirty="0" smtClean="0"/>
              <a:t>Pediatrics</a:t>
            </a:r>
          </a:p>
          <a:p>
            <a:r>
              <a:rPr lang="en-US" i="1" dirty="0" smtClean="0"/>
              <a:t>Autism spectrum disorders</a:t>
            </a:r>
            <a:r>
              <a:rPr lang="en-US" dirty="0" smtClean="0"/>
              <a:t>: &gt;25% of individuals with autism have SAD</a:t>
            </a:r>
          </a:p>
          <a:p>
            <a:r>
              <a:rPr lang="en-US" i="1" dirty="0" smtClean="0"/>
              <a:t>Selective </a:t>
            </a:r>
            <a:r>
              <a:rPr lang="en-US" i="1" dirty="0" err="1"/>
              <a:t>mutism</a:t>
            </a:r>
            <a:r>
              <a:rPr lang="en-US" i="1" dirty="0"/>
              <a:t> </a:t>
            </a:r>
          </a:p>
          <a:p>
            <a:pPr marL="0" indent="0" algn="ctr">
              <a:buNone/>
            </a:pPr>
            <a:r>
              <a:rPr lang="en-US" b="1" u="sng" dirty="0" smtClean="0"/>
              <a:t>Other medical conditions</a:t>
            </a:r>
            <a:endParaRPr lang="en-US" b="1" u="sng" dirty="0"/>
          </a:p>
          <a:p>
            <a:r>
              <a:rPr lang="en-US" i="1" dirty="0" smtClean="0"/>
              <a:t>Essential tremor</a:t>
            </a:r>
          </a:p>
          <a:p>
            <a:r>
              <a:rPr lang="en-US" i="1" dirty="0" smtClean="0"/>
              <a:t>Parkinson’s disease</a:t>
            </a:r>
            <a:endParaRPr lang="en-US" i="1" dirty="0"/>
          </a:p>
          <a:p>
            <a:r>
              <a:rPr lang="en-US" i="1" dirty="0" smtClean="0"/>
              <a:t>Stuttering</a:t>
            </a:r>
            <a:endParaRPr lang="en-US" i="1" dirty="0"/>
          </a:p>
          <a:p>
            <a:r>
              <a:rPr lang="en-US" i="1" dirty="0" smtClean="0"/>
              <a:t>Hyperhidrosis</a:t>
            </a:r>
            <a:endParaRPr lang="en-US" i="1" dirty="0"/>
          </a:p>
        </p:txBody>
      </p:sp>
    </p:spTree>
    <p:extLst>
      <p:ext uri="{BB962C8B-B14F-4D97-AF65-F5344CB8AC3E}">
        <p14:creationId xmlns:p14="http://schemas.microsoft.com/office/powerpoint/2010/main" val="42488378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lstStyle/>
          <a:p>
            <a:r>
              <a:rPr lang="en-US" dirty="0" smtClean="0"/>
              <a:t>Psychiatric history</a:t>
            </a:r>
          </a:p>
          <a:p>
            <a:r>
              <a:rPr lang="en-US" dirty="0" smtClean="0"/>
              <a:t>Physical exam</a:t>
            </a:r>
          </a:p>
          <a:p>
            <a:r>
              <a:rPr lang="en-US" dirty="0" smtClean="0"/>
              <a:t>Mental status exam</a:t>
            </a:r>
          </a:p>
          <a:p>
            <a:r>
              <a:rPr lang="en-US" dirty="0" smtClean="0"/>
              <a:t>Relevant labs (if concern for anxiety secondary to another medical condition or substance use)</a:t>
            </a:r>
          </a:p>
          <a:p>
            <a:pPr lvl="1"/>
            <a:r>
              <a:rPr lang="en-US" dirty="0" smtClean="0"/>
              <a:t>Glucose, Ca2+, TSH, </a:t>
            </a:r>
            <a:r>
              <a:rPr lang="en-US" dirty="0" err="1" smtClean="0"/>
              <a:t>Utox</a:t>
            </a:r>
            <a:endParaRPr lang="en-US" dirty="0" smtClean="0"/>
          </a:p>
          <a:p>
            <a:pPr lvl="1"/>
            <a:endParaRPr lang="en-US" dirty="0"/>
          </a:p>
        </p:txBody>
      </p:sp>
    </p:spTree>
    <p:extLst>
      <p:ext uri="{BB962C8B-B14F-4D97-AF65-F5344CB8AC3E}">
        <p14:creationId xmlns:p14="http://schemas.microsoft.com/office/powerpoint/2010/main" val="815466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6470"/>
            <a:ext cx="8229600" cy="1143000"/>
          </a:xfrm>
        </p:spPr>
        <p:txBody>
          <a:bodyPr/>
          <a:lstStyle/>
          <a:p>
            <a:r>
              <a:rPr lang="en-US" dirty="0" smtClean="0"/>
              <a:t>Monitoring</a:t>
            </a:r>
            <a:endParaRPr lang="en-US" dirty="0"/>
          </a:p>
        </p:txBody>
      </p:sp>
      <p:sp>
        <p:nvSpPr>
          <p:cNvPr id="3" name="Content Placeholder 2"/>
          <p:cNvSpPr>
            <a:spLocks noGrp="1"/>
          </p:cNvSpPr>
          <p:nvPr>
            <p:ph idx="1"/>
          </p:nvPr>
        </p:nvSpPr>
        <p:spPr>
          <a:xfrm>
            <a:off x="457200" y="1316490"/>
            <a:ext cx="8229600" cy="4992667"/>
          </a:xfrm>
        </p:spPr>
        <p:txBody>
          <a:bodyPr>
            <a:normAutofit fontScale="92500" lnSpcReduction="10000"/>
          </a:bodyPr>
          <a:lstStyle/>
          <a:p>
            <a:r>
              <a:rPr lang="en-US" dirty="0" smtClean="0"/>
              <a:t>Assess </a:t>
            </a:r>
            <a:r>
              <a:rPr lang="en-US" dirty="0"/>
              <a:t>scope and severity of symptoms, especially fear and avoidance of common school, work, and social situations.</a:t>
            </a:r>
            <a:endParaRPr lang="en-US" sz="3600" dirty="0"/>
          </a:p>
          <a:p>
            <a:pPr lvl="1"/>
            <a:r>
              <a:rPr lang="en-US" dirty="0"/>
              <a:t>Avoidance is the most impairing feature of SAD</a:t>
            </a:r>
            <a:endParaRPr lang="en-US" sz="3200" dirty="0"/>
          </a:p>
          <a:p>
            <a:r>
              <a:rPr lang="en-US" dirty="0" smtClean="0"/>
              <a:t>Predictors </a:t>
            </a:r>
            <a:r>
              <a:rPr lang="en-US" dirty="0"/>
              <a:t>of poorer </a:t>
            </a:r>
            <a:r>
              <a:rPr lang="en-US" dirty="0" smtClean="0"/>
              <a:t>prognosis </a:t>
            </a:r>
            <a:r>
              <a:rPr lang="en-US" sz="2200" dirty="0" smtClean="0"/>
              <a:t>(Hales, </a:t>
            </a:r>
            <a:r>
              <a:rPr lang="en-US" sz="2200" dirty="0" err="1" smtClean="0"/>
              <a:t>Yudofsky</a:t>
            </a:r>
            <a:r>
              <a:rPr lang="en-US" sz="2200" dirty="0" smtClean="0"/>
              <a:t>, &amp; Ballard, 2011)</a:t>
            </a:r>
            <a:endParaRPr lang="en-US" sz="2600" dirty="0"/>
          </a:p>
          <a:p>
            <a:pPr lvl="1"/>
            <a:r>
              <a:rPr lang="en-US" dirty="0"/>
              <a:t>Onset before 11 </a:t>
            </a:r>
            <a:r>
              <a:rPr lang="en-US" dirty="0" err="1"/>
              <a:t>yrs</a:t>
            </a:r>
            <a:endParaRPr lang="en-US" sz="3200" dirty="0"/>
          </a:p>
          <a:p>
            <a:pPr lvl="1"/>
            <a:r>
              <a:rPr lang="en-US" dirty="0"/>
              <a:t>Psychiatric comorbidity</a:t>
            </a:r>
            <a:endParaRPr lang="en-US" sz="3200" dirty="0"/>
          </a:p>
          <a:p>
            <a:pPr lvl="1"/>
            <a:r>
              <a:rPr lang="en-US" dirty="0"/>
              <a:t>Lower educational status</a:t>
            </a:r>
            <a:endParaRPr lang="en-US" sz="3200" dirty="0"/>
          </a:p>
          <a:p>
            <a:pPr lvl="1"/>
            <a:r>
              <a:rPr lang="en-US" dirty="0"/>
              <a:t>More symptoms at baseline</a:t>
            </a:r>
            <a:endParaRPr lang="en-US" sz="3200" dirty="0"/>
          </a:p>
          <a:p>
            <a:pPr lvl="1"/>
            <a:r>
              <a:rPr lang="en-US" dirty="0"/>
              <a:t>Comorbid health problems </a:t>
            </a:r>
            <a:endParaRPr lang="en-US" sz="3600" dirty="0"/>
          </a:p>
          <a:p>
            <a:endParaRPr lang="en-US" dirty="0"/>
          </a:p>
        </p:txBody>
      </p:sp>
    </p:spTree>
    <p:extLst>
      <p:ext uri="{BB962C8B-B14F-4D97-AF65-F5344CB8AC3E}">
        <p14:creationId xmlns:p14="http://schemas.microsoft.com/office/powerpoint/2010/main" val="20055450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SAD Treatment Toolbox</a:t>
            </a:r>
            <a:endParaRPr lang="en-US" dirty="0"/>
          </a:p>
        </p:txBody>
      </p:sp>
      <p:sp>
        <p:nvSpPr>
          <p:cNvPr id="3" name="Content Placeholder 2"/>
          <p:cNvSpPr>
            <a:spLocks noGrp="1"/>
          </p:cNvSpPr>
          <p:nvPr>
            <p:ph idx="1"/>
          </p:nvPr>
        </p:nvSpPr>
        <p:spPr/>
        <p:txBody>
          <a:bodyPr/>
          <a:lstStyle/>
          <a:p>
            <a:r>
              <a:rPr lang="en-US" dirty="0" smtClean="0"/>
              <a:t>Pharmacotherapy</a:t>
            </a:r>
          </a:p>
          <a:p>
            <a:pPr lvl="1"/>
            <a:r>
              <a:rPr lang="en-US" dirty="0" smtClean="0"/>
              <a:t>SSRIs</a:t>
            </a:r>
          </a:p>
          <a:p>
            <a:pPr lvl="1"/>
            <a:r>
              <a:rPr lang="en-US" dirty="0" smtClean="0"/>
              <a:t>SNRIs</a:t>
            </a:r>
          </a:p>
          <a:p>
            <a:pPr lvl="1"/>
            <a:r>
              <a:rPr lang="en-US" dirty="0" err="1" smtClean="0"/>
              <a:t>Benzos</a:t>
            </a:r>
            <a:endParaRPr lang="en-US" dirty="0" smtClean="0"/>
          </a:p>
          <a:p>
            <a:r>
              <a:rPr lang="en-US" dirty="0" smtClean="0"/>
              <a:t>Cognitive Behavioral Therapy (CBT)</a:t>
            </a:r>
          </a:p>
        </p:txBody>
      </p:sp>
    </p:spTree>
    <p:extLst>
      <p:ext uri="{BB962C8B-B14F-4D97-AF65-F5344CB8AC3E}">
        <p14:creationId xmlns:p14="http://schemas.microsoft.com/office/powerpoint/2010/main" val="1619136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949"/>
            <a:ext cx="8229600" cy="1143000"/>
          </a:xfrm>
        </p:spPr>
        <p:txBody>
          <a:bodyPr>
            <a:normAutofit fontScale="90000"/>
          </a:bodyPr>
          <a:lstStyle/>
          <a:p>
            <a:r>
              <a:rPr lang="en-US" dirty="0" smtClean="0"/>
              <a:t>Generalized SAD Treatment Algorithm</a:t>
            </a:r>
            <a:endParaRPr lang="en-US" dirty="0"/>
          </a:p>
        </p:txBody>
      </p:sp>
      <p:sp>
        <p:nvSpPr>
          <p:cNvPr id="3" name="Content Placeholder 2"/>
          <p:cNvSpPr>
            <a:spLocks noGrp="1"/>
          </p:cNvSpPr>
          <p:nvPr>
            <p:ph idx="1"/>
          </p:nvPr>
        </p:nvSpPr>
        <p:spPr>
          <a:xfrm>
            <a:off x="457200" y="1160949"/>
            <a:ext cx="8229600" cy="5538293"/>
          </a:xfrm>
        </p:spPr>
        <p:txBody>
          <a:bodyPr>
            <a:normAutofit lnSpcReduction="10000"/>
          </a:bodyPr>
          <a:lstStyle/>
          <a:p>
            <a:pPr lvl="0"/>
            <a:r>
              <a:rPr lang="en-US" u="sng" dirty="0" smtClean="0"/>
              <a:t>1</a:t>
            </a:r>
            <a:r>
              <a:rPr lang="en-US" u="sng" baseline="30000" dirty="0" smtClean="0"/>
              <a:t>st</a:t>
            </a:r>
            <a:r>
              <a:rPr lang="en-US" u="sng" dirty="0" smtClean="0"/>
              <a:t> </a:t>
            </a:r>
            <a:r>
              <a:rPr lang="en-US" u="sng" dirty="0"/>
              <a:t>line</a:t>
            </a:r>
            <a:r>
              <a:rPr lang="en-US" dirty="0"/>
              <a:t>: Cognitive behavioral therapy (CBT) or antidepressant therapy (SSRI or SNRI)</a:t>
            </a:r>
            <a:endParaRPr lang="en-US" sz="3600" dirty="0"/>
          </a:p>
          <a:p>
            <a:pPr lvl="0"/>
            <a:r>
              <a:rPr lang="en-US" u="sng" dirty="0" smtClean="0"/>
              <a:t>2</a:t>
            </a:r>
            <a:r>
              <a:rPr lang="en-US" u="sng" baseline="30000" dirty="0" smtClean="0"/>
              <a:t>nd</a:t>
            </a:r>
            <a:r>
              <a:rPr lang="en-US" u="sng" dirty="0" smtClean="0"/>
              <a:t> </a:t>
            </a:r>
            <a:r>
              <a:rPr lang="en-US" u="sng" dirty="0"/>
              <a:t>line</a:t>
            </a:r>
            <a:r>
              <a:rPr lang="en-US" dirty="0"/>
              <a:t>: If CBT doesn’t work, try an antidepressant (or vice versa)</a:t>
            </a:r>
            <a:endParaRPr lang="en-US" sz="3600" dirty="0"/>
          </a:p>
          <a:p>
            <a:pPr lvl="0"/>
            <a:r>
              <a:rPr lang="en-US" u="sng" dirty="0"/>
              <a:t>3</a:t>
            </a:r>
            <a:r>
              <a:rPr lang="en-US" u="sng" baseline="30000" dirty="0"/>
              <a:t>rd</a:t>
            </a:r>
            <a:r>
              <a:rPr lang="en-US" u="sng" dirty="0"/>
              <a:t> line </a:t>
            </a:r>
            <a:r>
              <a:rPr lang="en-US" dirty="0"/>
              <a:t>(if insufficient response after 8-12 </a:t>
            </a:r>
            <a:r>
              <a:rPr lang="en-US" dirty="0" err="1"/>
              <a:t>wks</a:t>
            </a:r>
            <a:r>
              <a:rPr lang="en-US" dirty="0"/>
              <a:t> of maximally tolerated dose): SSRI/SNRI + long-acting </a:t>
            </a:r>
            <a:r>
              <a:rPr lang="en-US" dirty="0" err="1" smtClean="0"/>
              <a:t>benzo</a:t>
            </a:r>
            <a:endParaRPr lang="en-US" dirty="0" smtClean="0"/>
          </a:p>
          <a:p>
            <a:pPr lvl="1"/>
            <a:r>
              <a:rPr lang="en-US" dirty="0"/>
              <a:t>c</a:t>
            </a:r>
            <a:r>
              <a:rPr lang="en-US" dirty="0" smtClean="0"/>
              <a:t>lonazepam (</a:t>
            </a:r>
            <a:r>
              <a:rPr lang="en-US" dirty="0" err="1" smtClean="0"/>
              <a:t>Klonopin</a:t>
            </a:r>
            <a:r>
              <a:rPr lang="en-US" dirty="0" smtClean="0"/>
              <a:t>): 80% response rate </a:t>
            </a:r>
          </a:p>
          <a:p>
            <a:pPr lvl="1"/>
            <a:r>
              <a:rPr lang="en-US" dirty="0"/>
              <a:t>a</a:t>
            </a:r>
            <a:r>
              <a:rPr lang="en-US" dirty="0" smtClean="0"/>
              <a:t>lprazolam (Xanax): inconclusive evidence</a:t>
            </a:r>
            <a:endParaRPr lang="en-US" dirty="0"/>
          </a:p>
          <a:p>
            <a:pPr lvl="0"/>
            <a:r>
              <a:rPr lang="en-US" u="sng" dirty="0"/>
              <a:t>4</a:t>
            </a:r>
            <a:r>
              <a:rPr lang="en-US" u="sng" baseline="30000" dirty="0"/>
              <a:t>th</a:t>
            </a:r>
            <a:r>
              <a:rPr lang="en-US" u="sng" dirty="0"/>
              <a:t> line</a:t>
            </a:r>
            <a:r>
              <a:rPr lang="en-US" dirty="0"/>
              <a:t>: Gabapentin, </a:t>
            </a:r>
            <a:r>
              <a:rPr lang="en-US" dirty="0" err="1" smtClean="0"/>
              <a:t>pregabalin</a:t>
            </a:r>
            <a:r>
              <a:rPr lang="en-US" dirty="0" smtClean="0"/>
              <a:t>, mirtazapine, MAOIs</a:t>
            </a:r>
            <a:endParaRPr lang="en-US" sz="3600" dirty="0"/>
          </a:p>
        </p:txBody>
      </p:sp>
      <p:sp>
        <p:nvSpPr>
          <p:cNvPr id="4" name="TextBox 3"/>
          <p:cNvSpPr txBox="1"/>
          <p:nvPr/>
        </p:nvSpPr>
        <p:spPr>
          <a:xfrm>
            <a:off x="7771151" y="6329910"/>
            <a:ext cx="1273005" cy="369332"/>
          </a:xfrm>
          <a:prstGeom prst="rect">
            <a:avLst/>
          </a:prstGeom>
          <a:noFill/>
        </p:spPr>
        <p:txBody>
          <a:bodyPr wrap="none" rtlCol="0">
            <a:spAutoFit/>
          </a:bodyPr>
          <a:lstStyle/>
          <a:p>
            <a:r>
              <a:rPr lang="en-US" dirty="0" smtClean="0"/>
              <a:t>(</a:t>
            </a:r>
            <a:r>
              <a:rPr lang="en-US" dirty="0" err="1" smtClean="0"/>
              <a:t>UpToDate</a:t>
            </a:r>
            <a:r>
              <a:rPr lang="en-US" dirty="0" smtClean="0"/>
              <a:t>)</a:t>
            </a:r>
            <a:endParaRPr lang="en-US" dirty="0"/>
          </a:p>
        </p:txBody>
      </p:sp>
    </p:spTree>
    <p:extLst>
      <p:ext uri="{BB962C8B-B14F-4D97-AF65-F5344CB8AC3E}">
        <p14:creationId xmlns:p14="http://schemas.microsoft.com/office/powerpoint/2010/main" val="1379866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60604"/>
            <a:ext cx="8229600" cy="1143000"/>
          </a:xfrm>
        </p:spPr>
        <p:txBody>
          <a:bodyPr/>
          <a:lstStyle/>
          <a:p>
            <a:r>
              <a:rPr lang="en-US" dirty="0" smtClean="0"/>
              <a:t>Differential diagnosis?</a:t>
            </a:r>
            <a:endParaRPr lang="en-US" dirty="0"/>
          </a:p>
        </p:txBody>
      </p:sp>
    </p:spTree>
    <p:extLst>
      <p:ext uri="{BB962C8B-B14F-4D97-AF65-F5344CB8AC3E}">
        <p14:creationId xmlns:p14="http://schemas.microsoft.com/office/powerpoint/2010/main" val="27944750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3308"/>
            <a:ext cx="8229600" cy="1143000"/>
          </a:xfrm>
        </p:spPr>
        <p:txBody>
          <a:bodyPr>
            <a:noAutofit/>
          </a:bodyPr>
          <a:lstStyle/>
          <a:p>
            <a:r>
              <a:rPr lang="en-US" sz="4000" dirty="0" smtClean="0"/>
              <a:t>Performance-only (non-generalized) SAD Treatment Algorithm</a:t>
            </a:r>
            <a:endParaRPr lang="en-US" sz="4000" dirty="0"/>
          </a:p>
        </p:txBody>
      </p:sp>
      <p:sp>
        <p:nvSpPr>
          <p:cNvPr id="3" name="Content Placeholder 2"/>
          <p:cNvSpPr>
            <a:spLocks noGrp="1"/>
          </p:cNvSpPr>
          <p:nvPr>
            <p:ph idx="1"/>
          </p:nvPr>
        </p:nvSpPr>
        <p:spPr>
          <a:xfrm>
            <a:off x="457200" y="1739768"/>
            <a:ext cx="8229600" cy="4525963"/>
          </a:xfrm>
        </p:spPr>
        <p:txBody>
          <a:bodyPr>
            <a:normAutofit fontScale="77500" lnSpcReduction="20000"/>
          </a:bodyPr>
          <a:lstStyle/>
          <a:p>
            <a:pPr marL="0" indent="0">
              <a:buNone/>
            </a:pPr>
            <a:r>
              <a:rPr lang="en-US" dirty="0" smtClean="0"/>
              <a:t>For </a:t>
            </a:r>
            <a:r>
              <a:rPr lang="en-US" dirty="0"/>
              <a:t>patients w/ anxiety restricted to a discrete circumstance (e.g. performance) that is only occasionally encountered: </a:t>
            </a:r>
            <a:endParaRPr lang="en-US" sz="3600" dirty="0"/>
          </a:p>
          <a:p>
            <a:pPr lvl="0"/>
            <a:r>
              <a:rPr lang="en-US" u="sng" dirty="0"/>
              <a:t>1</a:t>
            </a:r>
            <a:r>
              <a:rPr lang="en-US" u="sng" baseline="30000" dirty="0"/>
              <a:t>st</a:t>
            </a:r>
            <a:r>
              <a:rPr lang="en-US" u="sng" dirty="0"/>
              <a:t> line</a:t>
            </a:r>
            <a:r>
              <a:rPr lang="en-US" dirty="0"/>
              <a:t>: </a:t>
            </a:r>
            <a:r>
              <a:rPr lang="en-US" dirty="0" err="1"/>
              <a:t>benzo</a:t>
            </a:r>
            <a:r>
              <a:rPr lang="en-US" dirty="0"/>
              <a:t> (if no substance use d/o)</a:t>
            </a:r>
            <a:endParaRPr lang="en-US" sz="3600" dirty="0"/>
          </a:p>
          <a:p>
            <a:pPr lvl="1"/>
            <a:r>
              <a:rPr lang="en-US" dirty="0"/>
              <a:t>clonazepam (</a:t>
            </a:r>
            <a:r>
              <a:rPr lang="en-US" dirty="0" err="1"/>
              <a:t>Klonopin</a:t>
            </a:r>
            <a:r>
              <a:rPr lang="en-US" dirty="0"/>
              <a:t>) 0.25-1mg given 30-60 min prior to event</a:t>
            </a:r>
            <a:endParaRPr lang="en-US" sz="3200" dirty="0"/>
          </a:p>
          <a:p>
            <a:pPr lvl="1"/>
            <a:r>
              <a:rPr lang="en-US" dirty="0" err="1"/>
              <a:t>lorazepam</a:t>
            </a:r>
            <a:r>
              <a:rPr lang="en-US" dirty="0"/>
              <a:t> 0.5-2mg given 30-60 min prior to event</a:t>
            </a:r>
            <a:endParaRPr lang="en-US" sz="3200" dirty="0"/>
          </a:p>
          <a:p>
            <a:pPr lvl="0"/>
            <a:r>
              <a:rPr lang="en-US" u="sng" dirty="0"/>
              <a:t>2</a:t>
            </a:r>
            <a:r>
              <a:rPr lang="en-US" u="sng" baseline="30000" dirty="0"/>
              <a:t>nd</a:t>
            </a:r>
            <a:r>
              <a:rPr lang="en-US" u="sng" dirty="0"/>
              <a:t> line</a:t>
            </a:r>
            <a:r>
              <a:rPr lang="en-US" dirty="0"/>
              <a:t>: beta-blocker</a:t>
            </a:r>
            <a:endParaRPr lang="en-US" sz="3600" dirty="0"/>
          </a:p>
          <a:p>
            <a:pPr lvl="1"/>
            <a:r>
              <a:rPr lang="en-US" dirty="0"/>
              <a:t>propranolol 20-60mg given 30-60 min prior to event</a:t>
            </a:r>
            <a:endParaRPr lang="en-US" sz="3200" dirty="0"/>
          </a:p>
          <a:p>
            <a:pPr marL="0" indent="0">
              <a:buNone/>
            </a:pPr>
            <a:endParaRPr lang="en-US" dirty="0" smtClean="0"/>
          </a:p>
          <a:p>
            <a:pPr marL="0" indent="0">
              <a:buNone/>
            </a:pPr>
            <a:r>
              <a:rPr lang="en-US" dirty="0" smtClean="0"/>
              <a:t>For </a:t>
            </a:r>
            <a:r>
              <a:rPr lang="en-US" dirty="0"/>
              <a:t>patients w/ anxiety triggered by a discrete circumstance encountered regularly: </a:t>
            </a:r>
            <a:endParaRPr lang="en-US" sz="3600" dirty="0"/>
          </a:p>
          <a:p>
            <a:pPr lvl="0"/>
            <a:r>
              <a:rPr lang="en-US" u="sng" dirty="0"/>
              <a:t>1</a:t>
            </a:r>
            <a:r>
              <a:rPr lang="en-US" u="sng" baseline="30000" dirty="0"/>
              <a:t>st</a:t>
            </a:r>
            <a:r>
              <a:rPr lang="en-US" u="sng" dirty="0"/>
              <a:t> line</a:t>
            </a:r>
            <a:r>
              <a:rPr lang="en-US" dirty="0"/>
              <a:t>: CBT</a:t>
            </a:r>
            <a:endParaRPr lang="en-US" sz="3600" dirty="0"/>
          </a:p>
          <a:p>
            <a:pPr lvl="0"/>
            <a:r>
              <a:rPr lang="en-US" u="sng" dirty="0"/>
              <a:t>2</a:t>
            </a:r>
            <a:r>
              <a:rPr lang="en-US" u="sng" baseline="30000" dirty="0"/>
              <a:t>nd</a:t>
            </a:r>
            <a:r>
              <a:rPr lang="en-US" u="sng" dirty="0"/>
              <a:t> line</a:t>
            </a:r>
            <a:r>
              <a:rPr lang="en-US" dirty="0"/>
              <a:t>: </a:t>
            </a:r>
            <a:r>
              <a:rPr lang="en-US" dirty="0" err="1"/>
              <a:t>benzos</a:t>
            </a:r>
            <a:r>
              <a:rPr lang="en-US" dirty="0"/>
              <a:t> or beta-blocker (as above)</a:t>
            </a:r>
            <a:endParaRPr lang="en-US" sz="3600" dirty="0"/>
          </a:p>
          <a:p>
            <a:pPr marL="0" indent="0">
              <a:buNone/>
            </a:pPr>
            <a:endParaRPr lang="en-US" dirty="0"/>
          </a:p>
        </p:txBody>
      </p:sp>
      <p:sp>
        <p:nvSpPr>
          <p:cNvPr id="4" name="TextBox 3"/>
          <p:cNvSpPr txBox="1"/>
          <p:nvPr/>
        </p:nvSpPr>
        <p:spPr>
          <a:xfrm>
            <a:off x="7771151" y="6329910"/>
            <a:ext cx="1273005" cy="369332"/>
          </a:xfrm>
          <a:prstGeom prst="rect">
            <a:avLst/>
          </a:prstGeom>
          <a:noFill/>
        </p:spPr>
        <p:txBody>
          <a:bodyPr wrap="none" rtlCol="0">
            <a:spAutoFit/>
          </a:bodyPr>
          <a:lstStyle/>
          <a:p>
            <a:r>
              <a:rPr lang="en-US" dirty="0" smtClean="0"/>
              <a:t>(</a:t>
            </a:r>
            <a:r>
              <a:rPr lang="en-US" dirty="0" err="1" smtClean="0"/>
              <a:t>UpToDate</a:t>
            </a:r>
            <a:r>
              <a:rPr lang="en-US" dirty="0" smtClean="0"/>
              <a:t>)</a:t>
            </a:r>
            <a:endParaRPr lang="en-US" dirty="0"/>
          </a:p>
        </p:txBody>
      </p:sp>
    </p:spTree>
    <p:extLst>
      <p:ext uri="{BB962C8B-B14F-4D97-AF65-F5344CB8AC3E}">
        <p14:creationId xmlns:p14="http://schemas.microsoft.com/office/powerpoint/2010/main" val="700128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19137"/>
          <a:stretch/>
        </p:blipFill>
        <p:spPr>
          <a:xfrm>
            <a:off x="188537" y="76200"/>
            <a:ext cx="6490215" cy="6597727"/>
          </a:xfrm>
          <a:prstGeom prst="rect">
            <a:avLst/>
          </a:prstGeom>
        </p:spPr>
      </p:pic>
      <p:sp>
        <p:nvSpPr>
          <p:cNvPr id="6" name="TextBox 5"/>
          <p:cNvSpPr txBox="1"/>
          <p:nvPr/>
        </p:nvSpPr>
        <p:spPr>
          <a:xfrm>
            <a:off x="6678752" y="142605"/>
            <a:ext cx="2465248" cy="5632312"/>
          </a:xfrm>
          <a:prstGeom prst="rect">
            <a:avLst/>
          </a:prstGeom>
          <a:noFill/>
        </p:spPr>
        <p:txBody>
          <a:bodyPr wrap="square" rtlCol="0">
            <a:spAutoFit/>
          </a:bodyPr>
          <a:lstStyle/>
          <a:p>
            <a:pPr algn="ctr"/>
            <a:r>
              <a:rPr lang="en-US" b="1" dirty="0" smtClean="0"/>
              <a:t>*Points to remember* </a:t>
            </a:r>
          </a:p>
          <a:p>
            <a:pPr algn="ctr"/>
            <a:r>
              <a:rPr lang="en-US" b="1" dirty="0" smtClean="0"/>
              <a:t>SSRIs</a:t>
            </a:r>
          </a:p>
          <a:p>
            <a:r>
              <a:rPr lang="en-US" dirty="0" smtClean="0"/>
              <a:t>-Abrupt discontinuation after 6 </a:t>
            </a:r>
            <a:r>
              <a:rPr lang="en-US" dirty="0" err="1" smtClean="0"/>
              <a:t>wks</a:t>
            </a:r>
            <a:r>
              <a:rPr lang="en-US" dirty="0" smtClean="0"/>
              <a:t> can trigger withdrawal</a:t>
            </a:r>
            <a:endParaRPr lang="en-US" dirty="0"/>
          </a:p>
          <a:p>
            <a:pPr algn="ctr"/>
            <a:r>
              <a:rPr lang="en-US" b="1" dirty="0" err="1" smtClean="0"/>
              <a:t>Benzos</a:t>
            </a:r>
            <a:endParaRPr lang="en-US" b="1" dirty="0" smtClean="0"/>
          </a:p>
          <a:p>
            <a:r>
              <a:rPr lang="en-US" dirty="0" smtClean="0"/>
              <a:t>-Tolerance to sedative effects develops rapidly, but not to anxiolytic effects</a:t>
            </a:r>
          </a:p>
          <a:p>
            <a:r>
              <a:rPr lang="en-US" dirty="0" smtClean="0"/>
              <a:t>-Physical dependence may develop after 2 weeks</a:t>
            </a:r>
          </a:p>
          <a:p>
            <a:r>
              <a:rPr lang="en-US" dirty="0" smtClean="0"/>
              <a:t>-Abrupt discontinuation can trigger withdrawal</a:t>
            </a:r>
          </a:p>
          <a:p>
            <a:r>
              <a:rPr lang="en-US" dirty="0" smtClean="0"/>
              <a:t>-Avoid in </a:t>
            </a:r>
            <a:r>
              <a:rPr lang="en-US" dirty="0" err="1" smtClean="0"/>
              <a:t>pts</a:t>
            </a:r>
            <a:r>
              <a:rPr lang="en-US" dirty="0" smtClean="0"/>
              <a:t> w/ depression or h/o substance abuse</a:t>
            </a:r>
          </a:p>
          <a:p>
            <a:endParaRPr lang="en-US" dirty="0" smtClean="0"/>
          </a:p>
          <a:p>
            <a:endParaRPr lang="en-US" dirty="0"/>
          </a:p>
        </p:txBody>
      </p:sp>
      <p:sp>
        <p:nvSpPr>
          <p:cNvPr id="7" name="TextBox 6"/>
          <p:cNvSpPr txBox="1"/>
          <p:nvPr/>
        </p:nvSpPr>
        <p:spPr>
          <a:xfrm>
            <a:off x="7256743" y="6350761"/>
            <a:ext cx="1887257" cy="646331"/>
          </a:xfrm>
          <a:prstGeom prst="rect">
            <a:avLst/>
          </a:prstGeom>
          <a:noFill/>
        </p:spPr>
        <p:txBody>
          <a:bodyPr wrap="square" rtlCol="0">
            <a:spAutoFit/>
          </a:bodyPr>
          <a:lstStyle/>
          <a:p>
            <a:pPr marL="0" lvl="1"/>
            <a:r>
              <a:rPr lang="en-US" dirty="0" smtClean="0"/>
              <a:t>(</a:t>
            </a:r>
            <a:r>
              <a:rPr lang="en-US" dirty="0" err="1" smtClean="0"/>
              <a:t>Schneier</a:t>
            </a:r>
            <a:r>
              <a:rPr lang="en-US" dirty="0" smtClean="0"/>
              <a:t>, 2006)</a:t>
            </a:r>
          </a:p>
          <a:p>
            <a:endParaRPr lang="en-US" dirty="0"/>
          </a:p>
        </p:txBody>
      </p:sp>
    </p:spTree>
    <p:extLst>
      <p:ext uri="{BB962C8B-B14F-4D97-AF65-F5344CB8AC3E}">
        <p14:creationId xmlns:p14="http://schemas.microsoft.com/office/powerpoint/2010/main" val="32267816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Components of Cognitive Behavior Therapy for Social Phobia</a:t>
            </a:r>
            <a:endParaRPr lang="en-US" dirty="0"/>
          </a:p>
        </p:txBody>
      </p:sp>
      <p:sp>
        <p:nvSpPr>
          <p:cNvPr id="3" name="Content Placeholder 2"/>
          <p:cNvSpPr>
            <a:spLocks noGrp="1"/>
          </p:cNvSpPr>
          <p:nvPr>
            <p:ph idx="1"/>
          </p:nvPr>
        </p:nvSpPr>
        <p:spPr>
          <a:xfrm>
            <a:off x="175651" y="1600200"/>
            <a:ext cx="8782563" cy="5047314"/>
          </a:xfrm>
        </p:spPr>
        <p:txBody>
          <a:bodyPr>
            <a:normAutofit fontScale="70000" lnSpcReduction="20000"/>
          </a:bodyPr>
          <a:lstStyle/>
          <a:p>
            <a:pPr marL="0" indent="0">
              <a:buNone/>
            </a:pPr>
            <a:r>
              <a:rPr lang="en-US" u="sng" dirty="0" smtClean="0"/>
              <a:t>Anxiety </a:t>
            </a:r>
            <a:r>
              <a:rPr lang="en-US" u="sng" dirty="0"/>
              <a:t>management skills</a:t>
            </a:r>
            <a:r>
              <a:rPr lang="en-US" dirty="0"/>
              <a:t>	</a:t>
            </a:r>
          </a:p>
          <a:p>
            <a:r>
              <a:rPr lang="en-US" dirty="0"/>
              <a:t>May involve controlled breathing, relaxation and other calming </a:t>
            </a:r>
            <a:r>
              <a:rPr lang="en-US" dirty="0" smtClean="0"/>
              <a:t>techniques</a:t>
            </a:r>
            <a:endParaRPr lang="en-US" dirty="0"/>
          </a:p>
          <a:p>
            <a:pPr marL="0" indent="0">
              <a:buNone/>
            </a:pPr>
            <a:r>
              <a:rPr lang="en-US" u="sng" dirty="0"/>
              <a:t>Social skills </a:t>
            </a:r>
            <a:r>
              <a:rPr lang="en-US" u="sng" dirty="0" smtClean="0"/>
              <a:t>training</a:t>
            </a:r>
            <a:endParaRPr lang="en-US" u="sng" dirty="0"/>
          </a:p>
          <a:p>
            <a:r>
              <a:rPr lang="en-US" dirty="0" smtClean="0"/>
              <a:t>Employs modeling, rehearsal, role-playing, and practice techniques to build skills </a:t>
            </a:r>
            <a:r>
              <a:rPr lang="en-US" dirty="0"/>
              <a:t>that facilitate social </a:t>
            </a:r>
            <a:r>
              <a:rPr lang="en-US" dirty="0" smtClean="0"/>
              <a:t>effectiveness (e.g. initiating </a:t>
            </a:r>
            <a:r>
              <a:rPr lang="en-US" dirty="0"/>
              <a:t>and maintaining conversation, making appropriate eye contact and asserting oneself </a:t>
            </a:r>
            <a:r>
              <a:rPr lang="en-US" dirty="0" smtClean="0"/>
              <a:t>appropriately)</a:t>
            </a:r>
            <a:r>
              <a:rPr lang="en-US" dirty="0"/>
              <a:t>	</a:t>
            </a:r>
            <a:endParaRPr lang="en-US" dirty="0" smtClean="0"/>
          </a:p>
          <a:p>
            <a:pPr marL="0" indent="0">
              <a:buNone/>
            </a:pPr>
            <a:r>
              <a:rPr lang="en-US" u="sng" dirty="0" smtClean="0"/>
              <a:t>Cognitive restructuring</a:t>
            </a:r>
            <a:endParaRPr lang="en-US" u="sng" dirty="0"/>
          </a:p>
          <a:p>
            <a:r>
              <a:rPr lang="en-US" dirty="0"/>
              <a:t>Involves learning to identify, challenge and change fearful thinking that overestimates social threat, underestimates one's ability to manage social demands and </a:t>
            </a:r>
            <a:r>
              <a:rPr lang="en-US" dirty="0" smtClean="0"/>
              <a:t>perceives </a:t>
            </a:r>
            <a:r>
              <a:rPr lang="en-US" dirty="0"/>
              <a:t>the consequences of social </a:t>
            </a:r>
            <a:r>
              <a:rPr lang="en-US" dirty="0" smtClean="0"/>
              <a:t>miscues as catastrophic</a:t>
            </a:r>
          </a:p>
          <a:p>
            <a:pPr marL="0" indent="0">
              <a:buNone/>
            </a:pPr>
            <a:r>
              <a:rPr lang="en-US" u="sng" dirty="0" smtClean="0"/>
              <a:t>Gradual </a:t>
            </a:r>
            <a:r>
              <a:rPr lang="en-US" u="sng" dirty="0"/>
              <a:t>exposure to feared </a:t>
            </a:r>
            <a:r>
              <a:rPr lang="en-US" u="sng" dirty="0" smtClean="0"/>
              <a:t>situations</a:t>
            </a:r>
            <a:endParaRPr lang="en-US" u="sng" dirty="0"/>
          </a:p>
          <a:p>
            <a:r>
              <a:rPr lang="en-US" dirty="0"/>
              <a:t>Involves gradual reentry into feared social situations to reduce the anxiety that they engender	</a:t>
            </a:r>
          </a:p>
          <a:p>
            <a:endParaRPr lang="en-US" dirty="0"/>
          </a:p>
        </p:txBody>
      </p:sp>
      <p:sp>
        <p:nvSpPr>
          <p:cNvPr id="4" name="TextBox 3"/>
          <p:cNvSpPr txBox="1"/>
          <p:nvPr/>
        </p:nvSpPr>
        <p:spPr>
          <a:xfrm>
            <a:off x="4539911" y="6278182"/>
            <a:ext cx="5218952" cy="369332"/>
          </a:xfrm>
          <a:prstGeom prst="rect">
            <a:avLst/>
          </a:prstGeom>
          <a:noFill/>
        </p:spPr>
        <p:txBody>
          <a:bodyPr wrap="square" rtlCol="0">
            <a:spAutoFit/>
          </a:bodyPr>
          <a:lstStyle/>
          <a:p>
            <a:r>
              <a:rPr lang="en-US" dirty="0" smtClean="0"/>
              <a:t>(Adapted from Table 8 in Bruce &amp; </a:t>
            </a:r>
            <a:r>
              <a:rPr lang="en-US" dirty="0" err="1" smtClean="0"/>
              <a:t>Saeed</a:t>
            </a:r>
            <a:r>
              <a:rPr lang="en-US" dirty="0" smtClean="0"/>
              <a:t>, 1999)</a:t>
            </a:r>
            <a:endParaRPr lang="en-US" dirty="0"/>
          </a:p>
        </p:txBody>
      </p:sp>
    </p:spTree>
    <p:extLst>
      <p:ext uri="{BB962C8B-B14F-4D97-AF65-F5344CB8AC3E}">
        <p14:creationId xmlns:p14="http://schemas.microsoft.com/office/powerpoint/2010/main" val="2988683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143000"/>
          </a:xfrm>
        </p:spPr>
        <p:txBody>
          <a:bodyPr>
            <a:normAutofit/>
          </a:bodyPr>
          <a:lstStyle/>
          <a:p>
            <a:r>
              <a:rPr lang="en-US" sz="4000" dirty="0" smtClean="0"/>
              <a:t>Treatment Efficacy</a:t>
            </a:r>
            <a:endParaRPr lang="en-US" sz="4000" dirty="0"/>
          </a:p>
        </p:txBody>
      </p:sp>
      <p:sp>
        <p:nvSpPr>
          <p:cNvPr id="7" name="Content Placeholder 6"/>
          <p:cNvSpPr>
            <a:spLocks noGrp="1"/>
          </p:cNvSpPr>
          <p:nvPr>
            <p:ph sz="half" idx="2"/>
          </p:nvPr>
        </p:nvSpPr>
        <p:spPr>
          <a:xfrm>
            <a:off x="162140" y="1074670"/>
            <a:ext cx="4335248" cy="5612767"/>
          </a:xfrm>
        </p:spPr>
        <p:txBody>
          <a:bodyPr>
            <a:normAutofit fontScale="92500"/>
          </a:bodyPr>
          <a:lstStyle/>
          <a:p>
            <a:pPr marL="0" lvl="0" indent="0">
              <a:buNone/>
            </a:pPr>
            <a:r>
              <a:rPr lang="en-US" u="sng" dirty="0" smtClean="0"/>
              <a:t>CBT: </a:t>
            </a:r>
          </a:p>
          <a:p>
            <a:r>
              <a:rPr lang="en-US" dirty="0" smtClean="0"/>
              <a:t>Clinical improvement usually after 6-12 weeks, may progress over months </a:t>
            </a:r>
            <a:endParaRPr lang="en-US" sz="2200" dirty="0"/>
          </a:p>
          <a:p>
            <a:r>
              <a:rPr lang="en-US" dirty="0" smtClean="0"/>
              <a:t>In trials, 50-66% of patients responded to CBT after 12 weeks </a:t>
            </a:r>
          </a:p>
          <a:p>
            <a:pPr marL="0" indent="0">
              <a:buNone/>
            </a:pPr>
            <a:r>
              <a:rPr lang="en-US" u="sng" dirty="0" err="1" smtClean="0"/>
              <a:t>Benzos</a:t>
            </a:r>
            <a:r>
              <a:rPr lang="en-US" u="sng" dirty="0" smtClean="0"/>
              <a:t>:</a:t>
            </a:r>
          </a:p>
          <a:p>
            <a:r>
              <a:rPr lang="en-US" dirty="0" smtClean="0"/>
              <a:t>clonazepam (</a:t>
            </a:r>
            <a:r>
              <a:rPr lang="en-US" dirty="0" err="1" smtClean="0"/>
              <a:t>Klonopin</a:t>
            </a:r>
            <a:r>
              <a:rPr lang="en-US" dirty="0" smtClean="0"/>
              <a:t>): 80% response rate </a:t>
            </a:r>
          </a:p>
          <a:p>
            <a:r>
              <a:rPr lang="en-US" dirty="0" smtClean="0"/>
              <a:t>alprazolam (Xanax): inconclusive evidence</a:t>
            </a:r>
          </a:p>
          <a:p>
            <a:pPr marL="0" indent="0">
              <a:buNone/>
            </a:pPr>
            <a:r>
              <a:rPr lang="en-US" u="sng" dirty="0" smtClean="0"/>
              <a:t>Alternative medications:</a:t>
            </a:r>
          </a:p>
          <a:p>
            <a:r>
              <a:rPr lang="en-US" dirty="0"/>
              <a:t>g</a:t>
            </a:r>
            <a:r>
              <a:rPr lang="en-US" dirty="0" smtClean="0"/>
              <a:t>abapentin (Neurontin) &amp; </a:t>
            </a:r>
            <a:r>
              <a:rPr lang="en-US" dirty="0" err="1" smtClean="0"/>
              <a:t>pregabalin</a:t>
            </a:r>
            <a:r>
              <a:rPr lang="en-US" dirty="0" smtClean="0"/>
              <a:t> (</a:t>
            </a:r>
            <a:r>
              <a:rPr lang="en-US" dirty="0" err="1" smtClean="0"/>
              <a:t>Lyrica</a:t>
            </a:r>
            <a:r>
              <a:rPr lang="en-US" dirty="0" smtClean="0"/>
              <a:t>): 45% response rate</a:t>
            </a:r>
          </a:p>
        </p:txBody>
      </p:sp>
      <p:sp>
        <p:nvSpPr>
          <p:cNvPr id="10" name="Content Placeholder 9"/>
          <p:cNvSpPr>
            <a:spLocks noGrp="1"/>
          </p:cNvSpPr>
          <p:nvPr>
            <p:ph sz="quarter" idx="4"/>
          </p:nvPr>
        </p:nvSpPr>
        <p:spPr>
          <a:xfrm>
            <a:off x="4645025" y="1074670"/>
            <a:ext cx="4394260" cy="5051493"/>
          </a:xfrm>
        </p:spPr>
        <p:txBody>
          <a:bodyPr/>
          <a:lstStyle/>
          <a:p>
            <a:pPr marL="0" indent="0">
              <a:buNone/>
            </a:pPr>
            <a:r>
              <a:rPr lang="en-US" sz="2200" u="sng" dirty="0" smtClean="0"/>
              <a:t>Antidepressants:</a:t>
            </a:r>
          </a:p>
          <a:p>
            <a:r>
              <a:rPr lang="en-US" sz="2200" dirty="0" smtClean="0"/>
              <a:t>Trials comparing SSRIs against each other or SNRIs have not shown any difference in efficacy </a:t>
            </a:r>
          </a:p>
          <a:p>
            <a:endParaRPr lang="en-US" dirty="0"/>
          </a:p>
        </p:txBody>
      </p:sp>
      <p:pic>
        <p:nvPicPr>
          <p:cNvPr id="6" name="Picture 5"/>
          <p:cNvPicPr>
            <a:picLocks noChangeAspect="1"/>
          </p:cNvPicPr>
          <p:nvPr/>
        </p:nvPicPr>
        <p:blipFill>
          <a:blip r:embed="rId2"/>
          <a:stretch>
            <a:fillRect/>
          </a:stretch>
        </p:blipFill>
        <p:spPr>
          <a:xfrm>
            <a:off x="4497388" y="2616177"/>
            <a:ext cx="4624604" cy="3674909"/>
          </a:xfrm>
          <a:prstGeom prst="rect">
            <a:avLst/>
          </a:prstGeom>
        </p:spPr>
      </p:pic>
      <p:sp>
        <p:nvSpPr>
          <p:cNvPr id="13" name="TextBox 12"/>
          <p:cNvSpPr txBox="1"/>
          <p:nvPr/>
        </p:nvSpPr>
        <p:spPr>
          <a:xfrm>
            <a:off x="5431677" y="6318105"/>
            <a:ext cx="4165067" cy="369332"/>
          </a:xfrm>
          <a:prstGeom prst="rect">
            <a:avLst/>
          </a:prstGeom>
          <a:noFill/>
        </p:spPr>
        <p:txBody>
          <a:bodyPr wrap="square" rtlCol="0">
            <a:spAutoFit/>
          </a:bodyPr>
          <a:lstStyle/>
          <a:p>
            <a:r>
              <a:rPr lang="en-US" dirty="0" smtClean="0"/>
              <a:t>(</a:t>
            </a:r>
            <a:r>
              <a:rPr lang="en-US" dirty="0" err="1" smtClean="0"/>
              <a:t>Schneier</a:t>
            </a:r>
            <a:r>
              <a:rPr lang="en-US" dirty="0" smtClean="0"/>
              <a:t>, 2006; Stein </a:t>
            </a:r>
            <a:r>
              <a:rPr lang="en-US" dirty="0"/>
              <a:t>&amp; Stein, 2008)</a:t>
            </a:r>
            <a:r>
              <a:rPr lang="en-US" dirty="0" smtClean="0">
                <a:effectLst/>
              </a:rPr>
              <a:t> </a:t>
            </a:r>
            <a:endParaRPr lang="en-US" dirty="0"/>
          </a:p>
        </p:txBody>
      </p:sp>
    </p:spTree>
    <p:extLst>
      <p:ext uri="{BB962C8B-B14F-4D97-AF65-F5344CB8AC3E}">
        <p14:creationId xmlns:p14="http://schemas.microsoft.com/office/powerpoint/2010/main" val="39908168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1143000"/>
          </a:xfrm>
        </p:spPr>
        <p:txBody>
          <a:bodyPr>
            <a:noAutofit/>
          </a:bodyPr>
          <a:lstStyle/>
          <a:p>
            <a:r>
              <a:rPr lang="en-US" sz="3200" dirty="0" smtClean="0"/>
              <a:t>Community Resources – Counseling &amp; Mental Health</a:t>
            </a:r>
            <a:endParaRPr lang="en-US" sz="3200" dirty="0"/>
          </a:p>
        </p:txBody>
      </p:sp>
      <p:sp>
        <p:nvSpPr>
          <p:cNvPr id="3" name="Content Placeholder 2"/>
          <p:cNvSpPr>
            <a:spLocks noGrp="1"/>
          </p:cNvSpPr>
          <p:nvPr>
            <p:ph idx="1"/>
          </p:nvPr>
        </p:nvSpPr>
        <p:spPr>
          <a:xfrm>
            <a:off x="216185" y="986228"/>
            <a:ext cx="8927816" cy="5714719"/>
          </a:xfrm>
        </p:spPr>
        <p:txBody>
          <a:bodyPr numCol="2" spcCol="182880">
            <a:normAutofit fontScale="62500" lnSpcReduction="20000"/>
          </a:bodyPr>
          <a:lstStyle/>
          <a:p>
            <a:pPr marL="0" indent="0">
              <a:buNone/>
            </a:pPr>
            <a:r>
              <a:rPr lang="en-US" dirty="0" smtClean="0"/>
              <a:t>Access </a:t>
            </a:r>
            <a:r>
              <a:rPr lang="en-US" dirty="0"/>
              <a:t>Mental Health Appointment Line for Contra Costa </a:t>
            </a:r>
            <a:r>
              <a:rPr lang="en-US" dirty="0" smtClean="0"/>
              <a:t>County: 1</a:t>
            </a:r>
            <a:r>
              <a:rPr lang="en-US" dirty="0"/>
              <a:t>-888-678-</a:t>
            </a:r>
            <a:r>
              <a:rPr lang="en-US" dirty="0" smtClean="0"/>
              <a:t>7277</a:t>
            </a:r>
          </a:p>
          <a:p>
            <a:pPr marL="0" indent="0">
              <a:buNone/>
            </a:pPr>
            <a:r>
              <a:rPr lang="en-US" dirty="0" smtClean="0"/>
              <a:t>Contra </a:t>
            </a:r>
            <a:r>
              <a:rPr lang="en-US" dirty="0"/>
              <a:t>Costa Crisis Center: </a:t>
            </a:r>
            <a:r>
              <a:rPr lang="en-US" dirty="0" smtClean="0"/>
              <a:t>1-800-833-2900, or </a:t>
            </a:r>
            <a:r>
              <a:rPr lang="en-US" dirty="0"/>
              <a:t>c</a:t>
            </a:r>
            <a:r>
              <a:rPr lang="en-US" dirty="0" smtClean="0"/>
              <a:t>all </a:t>
            </a:r>
            <a:r>
              <a:rPr lang="en-US" dirty="0"/>
              <a:t>211 for info about social services and referrals. </a:t>
            </a:r>
            <a:r>
              <a:rPr lang="en-US" dirty="0" smtClean="0"/>
              <a:t>(</a:t>
            </a:r>
            <a:r>
              <a:rPr lang="en-US" u="sng" dirty="0" smtClean="0">
                <a:hlinkClick r:id="rId2"/>
              </a:rPr>
              <a:t>http</a:t>
            </a:r>
            <a:r>
              <a:rPr lang="en-US" u="sng" dirty="0">
                <a:hlinkClick r:id="rId2"/>
              </a:rPr>
              <a:t>://www.crisis-</a:t>
            </a:r>
            <a:r>
              <a:rPr lang="en-US" u="sng" dirty="0" smtClean="0">
                <a:hlinkClick r:id="rId2"/>
              </a:rPr>
              <a:t>center.org</a:t>
            </a:r>
            <a:r>
              <a:rPr lang="en-US" u="sng" dirty="0" smtClean="0"/>
              <a:t>)</a:t>
            </a:r>
            <a:endParaRPr lang="en-US" dirty="0"/>
          </a:p>
          <a:p>
            <a:pPr marL="0" indent="0">
              <a:buNone/>
            </a:pPr>
            <a:r>
              <a:rPr lang="en-US" dirty="0" smtClean="0"/>
              <a:t>Touchstone Counseling Services (low-fee counseling, Pleasant Hill): 925-932-0150</a:t>
            </a:r>
          </a:p>
          <a:p>
            <a:pPr marL="0" indent="0">
              <a:buNone/>
            </a:pPr>
            <a:r>
              <a:rPr lang="en-US" dirty="0" smtClean="0"/>
              <a:t>Adolescent</a:t>
            </a:r>
            <a:r>
              <a:rPr lang="en-US" dirty="0"/>
              <a:t>, Adult &amp; Children’s Psychiatric </a:t>
            </a:r>
            <a:r>
              <a:rPr lang="en-US" dirty="0" smtClean="0"/>
              <a:t>Programs (John Muir Health Behavioral Health Center): </a:t>
            </a:r>
            <a:r>
              <a:rPr lang="en-US" dirty="0"/>
              <a:t>1-800-680-6555 </a:t>
            </a:r>
            <a:endParaRPr lang="en-US" dirty="0" smtClean="0"/>
          </a:p>
          <a:p>
            <a:pPr marL="0" indent="0">
              <a:buNone/>
            </a:pPr>
            <a:r>
              <a:rPr lang="en-US" dirty="0" smtClean="0"/>
              <a:t>John F. Kennedy University Community </a:t>
            </a:r>
            <a:r>
              <a:rPr lang="en-US" dirty="0"/>
              <a:t>Counseling </a:t>
            </a:r>
            <a:r>
              <a:rPr lang="en-US" dirty="0" smtClean="0"/>
              <a:t>Center (Concord): 925</a:t>
            </a:r>
            <a:r>
              <a:rPr lang="en-US" dirty="0"/>
              <a:t>-798-9240 </a:t>
            </a:r>
          </a:p>
          <a:p>
            <a:pPr marL="0" indent="0">
              <a:buNone/>
            </a:pPr>
            <a:r>
              <a:rPr lang="en-US" dirty="0" smtClean="0"/>
              <a:t>Crockett </a:t>
            </a:r>
            <a:r>
              <a:rPr lang="en-US" dirty="0"/>
              <a:t>Counseling </a:t>
            </a:r>
            <a:r>
              <a:rPr lang="en-US" dirty="0" smtClean="0"/>
              <a:t>Center (low-fee counseling, Martinez): 925</a:t>
            </a:r>
            <a:r>
              <a:rPr lang="en-US" dirty="0"/>
              <a:t>-370-6544 </a:t>
            </a:r>
          </a:p>
          <a:p>
            <a:pPr marL="0" indent="0">
              <a:buNone/>
            </a:pPr>
            <a:r>
              <a:rPr lang="en-US" dirty="0"/>
              <a:t>Family Advocate Mental Health (CCHS</a:t>
            </a:r>
            <a:r>
              <a:rPr lang="en-US" dirty="0" smtClean="0"/>
              <a:t>): 925</a:t>
            </a:r>
            <a:r>
              <a:rPr lang="en-US" dirty="0"/>
              <a:t>-521-</a:t>
            </a:r>
            <a:r>
              <a:rPr lang="en-US" dirty="0" smtClean="0"/>
              <a:t>5121</a:t>
            </a:r>
          </a:p>
          <a:p>
            <a:pPr marL="0" indent="0">
              <a:buNone/>
            </a:pPr>
            <a:r>
              <a:rPr lang="en-US" dirty="0" smtClean="0"/>
              <a:t>Community </a:t>
            </a:r>
            <a:r>
              <a:rPr lang="en-US" dirty="0"/>
              <a:t>Health for Asian </a:t>
            </a:r>
            <a:r>
              <a:rPr lang="en-US" dirty="0" smtClean="0"/>
              <a:t>Americans: 925</a:t>
            </a:r>
            <a:r>
              <a:rPr lang="en-US" dirty="0"/>
              <a:t>-778-1667 </a:t>
            </a:r>
          </a:p>
          <a:p>
            <a:pPr marL="0" indent="0">
              <a:buNone/>
            </a:pPr>
            <a:r>
              <a:rPr lang="en-US" dirty="0"/>
              <a:t>First Hope- </a:t>
            </a:r>
            <a:r>
              <a:rPr lang="en-US" dirty="0" smtClean="0"/>
              <a:t>CCHS: 925</a:t>
            </a:r>
            <a:r>
              <a:rPr lang="en-US" dirty="0"/>
              <a:t>-681-4450 </a:t>
            </a:r>
          </a:p>
          <a:p>
            <a:pPr marL="0" indent="0">
              <a:buNone/>
            </a:pPr>
            <a:r>
              <a:rPr lang="en-US" dirty="0"/>
              <a:t>National Alliance for the Mentally Ill (</a:t>
            </a:r>
            <a:r>
              <a:rPr lang="en-US" dirty="0" smtClean="0"/>
              <a:t>NAMI): </a:t>
            </a:r>
            <a:r>
              <a:rPr lang="en-US" dirty="0"/>
              <a:t>925-942-0767 </a:t>
            </a:r>
          </a:p>
          <a:p>
            <a:pPr marL="0" indent="0">
              <a:buNone/>
            </a:pPr>
            <a:r>
              <a:rPr lang="en-US" dirty="0"/>
              <a:t>Power Program (Dual Diagnosis</a:t>
            </a:r>
            <a:r>
              <a:rPr lang="en-US" dirty="0" smtClean="0"/>
              <a:t>): 925</a:t>
            </a:r>
            <a:r>
              <a:rPr lang="en-US" dirty="0"/>
              <a:t>-778-3750 (</a:t>
            </a:r>
            <a:r>
              <a:rPr lang="en-US" dirty="0" err="1"/>
              <a:t>Anka</a:t>
            </a:r>
            <a:r>
              <a:rPr lang="en-US" dirty="0"/>
              <a:t> Behavioral Health) </a:t>
            </a:r>
          </a:p>
          <a:p>
            <a:pPr marL="0" indent="0">
              <a:buNone/>
            </a:pPr>
            <a:r>
              <a:rPr lang="en-US" dirty="0"/>
              <a:t>The Hume </a:t>
            </a:r>
            <a:r>
              <a:rPr lang="en-US" dirty="0" smtClean="0"/>
              <a:t>Center: 925</a:t>
            </a:r>
            <a:r>
              <a:rPr lang="en-US" dirty="0"/>
              <a:t>-432-4118 </a:t>
            </a:r>
          </a:p>
          <a:p>
            <a:pPr marL="0" indent="0">
              <a:buNone/>
            </a:pPr>
            <a:r>
              <a:rPr lang="en-US" dirty="0" err="1" smtClean="0"/>
              <a:t>Familias</a:t>
            </a:r>
            <a:r>
              <a:rPr lang="en-US" dirty="0" smtClean="0"/>
              <a:t> </a:t>
            </a:r>
            <a:r>
              <a:rPr lang="en-US" dirty="0" err="1"/>
              <a:t>Unidas</a:t>
            </a:r>
            <a:r>
              <a:rPr lang="en-US" dirty="0"/>
              <a:t> </a:t>
            </a:r>
            <a:r>
              <a:rPr lang="en-US" dirty="0" smtClean="0"/>
              <a:t>Counseling: 510</a:t>
            </a:r>
            <a:r>
              <a:rPr lang="en-US" dirty="0"/>
              <a:t>-412-5930 </a:t>
            </a:r>
          </a:p>
          <a:p>
            <a:pPr marL="0" indent="0">
              <a:buNone/>
            </a:pPr>
            <a:r>
              <a:rPr lang="en-US" dirty="0"/>
              <a:t>Native American Health </a:t>
            </a:r>
            <a:r>
              <a:rPr lang="en-US" dirty="0" smtClean="0"/>
              <a:t>Center: 510</a:t>
            </a:r>
            <a:r>
              <a:rPr lang="en-US" dirty="0"/>
              <a:t>-232-7020 </a:t>
            </a:r>
            <a:endParaRPr lang="en-US" dirty="0" smtClean="0"/>
          </a:p>
          <a:p>
            <a:pPr marL="0" indent="0">
              <a:buNone/>
            </a:pPr>
            <a:r>
              <a:rPr lang="en-US" dirty="0" smtClean="0"/>
              <a:t>Concord Family Services Center / Catholic Charities (trauma-informed mental health, </a:t>
            </a:r>
            <a:r>
              <a:rPr lang="en-US" dirty="0" err="1" smtClean="0"/>
              <a:t>couseling</a:t>
            </a:r>
            <a:r>
              <a:rPr lang="en-US" dirty="0" smtClean="0"/>
              <a:t>): 925-825-3099</a:t>
            </a:r>
          </a:p>
          <a:p>
            <a:pPr marL="0" indent="0">
              <a:buNone/>
            </a:pPr>
            <a:r>
              <a:rPr lang="en-US" dirty="0" smtClean="0"/>
              <a:t>YWCA (</a:t>
            </a:r>
            <a:r>
              <a:rPr lang="en-US" dirty="0" err="1" smtClean="0"/>
              <a:t>couseling</a:t>
            </a:r>
            <a:r>
              <a:rPr lang="en-US" dirty="0" smtClean="0"/>
              <a:t>): 925-825-9195 (Concord) / 925-226-5659 (Martinez)</a:t>
            </a:r>
          </a:p>
          <a:p>
            <a:pPr marL="0" indent="0">
              <a:buNone/>
            </a:pPr>
            <a:r>
              <a:rPr lang="en-US" dirty="0" smtClean="0"/>
              <a:t>Rainbow Community Center (counseling, Concord): 925-692-2056</a:t>
            </a:r>
          </a:p>
        </p:txBody>
      </p:sp>
    </p:spTree>
    <p:extLst>
      <p:ext uri="{BB962C8B-B14F-4D97-AF65-F5344CB8AC3E}">
        <p14:creationId xmlns:p14="http://schemas.microsoft.com/office/powerpoint/2010/main" val="27694272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77500" lnSpcReduction="20000"/>
          </a:bodyPr>
          <a:lstStyle/>
          <a:p>
            <a:pPr marL="342900" lvl="1" indent="-342900">
              <a:buFont typeface="Arial"/>
              <a:buChar char="•"/>
            </a:pPr>
            <a:r>
              <a:rPr lang="en-US" dirty="0" smtClean="0"/>
              <a:t>Bruce, T. &amp; </a:t>
            </a:r>
            <a:r>
              <a:rPr lang="en-US" dirty="0" err="1" smtClean="0"/>
              <a:t>Saeed</a:t>
            </a:r>
            <a:r>
              <a:rPr lang="en-US" dirty="0" smtClean="0"/>
              <a:t>, S. (1999). Social </a:t>
            </a:r>
            <a:r>
              <a:rPr lang="en-US" dirty="0"/>
              <a:t>Anxiety Disorder: A Common, </a:t>
            </a:r>
            <a:r>
              <a:rPr lang="en-US" dirty="0" smtClean="0"/>
              <a:t>Under-recognized </a:t>
            </a:r>
            <a:r>
              <a:rPr lang="en-US" dirty="0"/>
              <a:t>Mental </a:t>
            </a:r>
            <a:r>
              <a:rPr lang="en-US" dirty="0" smtClean="0"/>
              <a:t>Disorder. </a:t>
            </a:r>
            <a:r>
              <a:rPr lang="es-ES_tradnl" i="1" dirty="0" smtClean="0"/>
              <a:t>American </a:t>
            </a:r>
            <a:r>
              <a:rPr lang="es-ES_tradnl" i="1" dirty="0" err="1" smtClean="0"/>
              <a:t>Family</a:t>
            </a:r>
            <a:r>
              <a:rPr lang="es-ES_tradnl" i="1" dirty="0" smtClean="0"/>
              <a:t> </a:t>
            </a:r>
            <a:r>
              <a:rPr lang="es-ES_tradnl" i="1" dirty="0" err="1" smtClean="0"/>
              <a:t>Physician</a:t>
            </a:r>
            <a:r>
              <a:rPr lang="es-ES_tradnl" i="1" dirty="0" smtClean="0"/>
              <a:t>. </a:t>
            </a:r>
            <a:r>
              <a:rPr lang="es-ES_tradnl" dirty="0" smtClean="0"/>
              <a:t>60</a:t>
            </a:r>
            <a:r>
              <a:rPr lang="es-ES_tradnl" dirty="0"/>
              <a:t>(8):2311-2320</a:t>
            </a:r>
            <a:r>
              <a:rPr lang="es-ES_tradnl" dirty="0" smtClean="0"/>
              <a:t>.</a:t>
            </a:r>
          </a:p>
          <a:p>
            <a:pPr marL="342900" lvl="1" indent="-342900">
              <a:buFont typeface="Arial"/>
              <a:buChar char="•"/>
            </a:pPr>
            <a:r>
              <a:rPr lang="en-US" dirty="0" smtClean="0"/>
              <a:t>Feinstein &amp; Brewer, Eds. (1999). </a:t>
            </a:r>
            <a:r>
              <a:rPr lang="en-US" i="1" dirty="0" smtClean="0"/>
              <a:t>Primary Care Psychiatry and Behavioral Medicine. </a:t>
            </a:r>
            <a:r>
              <a:rPr lang="en-US" dirty="0" smtClean="0"/>
              <a:t>Springer Publishing: New York, NY.</a:t>
            </a:r>
          </a:p>
          <a:p>
            <a:pPr marL="342900" lvl="1" indent="-342900">
              <a:buFont typeface="Arial"/>
              <a:buChar char="•"/>
            </a:pPr>
            <a:r>
              <a:rPr lang="en-US" dirty="0" smtClean="0"/>
              <a:t>Hales, </a:t>
            </a:r>
            <a:r>
              <a:rPr lang="en-US" dirty="0" err="1" smtClean="0"/>
              <a:t>Yudofsky</a:t>
            </a:r>
            <a:r>
              <a:rPr lang="en-US" dirty="0" smtClean="0"/>
              <a:t>, &amp; Ballard. (2011). </a:t>
            </a:r>
            <a:r>
              <a:rPr lang="en-US" i="1" dirty="0" smtClean="0"/>
              <a:t>Essentials of Psychiatry</a:t>
            </a:r>
            <a:r>
              <a:rPr lang="en-US" dirty="0" smtClean="0"/>
              <a:t>, 3</a:t>
            </a:r>
            <a:r>
              <a:rPr lang="en-US" baseline="30000" dirty="0" smtClean="0"/>
              <a:t>rd</a:t>
            </a:r>
            <a:r>
              <a:rPr lang="en-US" dirty="0" smtClean="0"/>
              <a:t> Ed. American Psychiatric Publishing: Washington, DC.</a:t>
            </a:r>
          </a:p>
          <a:p>
            <a:pPr marL="342900" lvl="1" indent="-342900">
              <a:buFont typeface="Arial"/>
              <a:buChar char="•"/>
            </a:pPr>
            <a:r>
              <a:rPr lang="en-US" dirty="0" err="1" smtClean="0"/>
              <a:t>Nakell</a:t>
            </a:r>
            <a:r>
              <a:rPr lang="en-US" dirty="0" smtClean="0"/>
              <a:t>, L. (1997). “Tips for Working with Anxious Patients.” (on CCRMC wiki)</a:t>
            </a:r>
          </a:p>
          <a:p>
            <a:pPr marL="342900" lvl="1" indent="-342900">
              <a:buFont typeface="Arial"/>
              <a:buChar char="•"/>
            </a:pPr>
            <a:r>
              <a:rPr lang="en-US" dirty="0" err="1" smtClean="0"/>
              <a:t>Schneier</a:t>
            </a:r>
            <a:r>
              <a:rPr lang="en-US" dirty="0" smtClean="0"/>
              <a:t>, F. (2006). Social Anxiety Disorder. </a:t>
            </a:r>
            <a:r>
              <a:rPr lang="en-US" i="1" dirty="0" smtClean="0"/>
              <a:t>NEJM.</a:t>
            </a:r>
            <a:r>
              <a:rPr lang="en-US" dirty="0" smtClean="0"/>
              <a:t> 335;10, 1029-1036. </a:t>
            </a:r>
          </a:p>
          <a:p>
            <a:pPr marL="342900" lvl="1" indent="-342900">
              <a:buFont typeface="Arial"/>
              <a:buChar char="•"/>
            </a:pPr>
            <a:r>
              <a:rPr lang="en-US" dirty="0" smtClean="0"/>
              <a:t>Stein, M. &amp; Stein, D. Social Anxiety Disorder. </a:t>
            </a:r>
            <a:r>
              <a:rPr lang="en-US" i="1" dirty="0" smtClean="0"/>
              <a:t>Lancet. </a:t>
            </a:r>
            <a:r>
              <a:rPr lang="en-US" dirty="0" smtClean="0"/>
              <a:t>371, 1115-25</a:t>
            </a:r>
            <a:r>
              <a:rPr lang="en-US" i="1" dirty="0" smtClean="0"/>
              <a:t>.</a:t>
            </a:r>
            <a:endParaRPr lang="en-US" dirty="0" smtClean="0"/>
          </a:p>
          <a:p>
            <a:pPr marL="342900" lvl="1" indent="-342900">
              <a:buFont typeface="Arial"/>
              <a:buChar char="•"/>
            </a:pPr>
            <a:r>
              <a:rPr lang="en-US" dirty="0" err="1" smtClean="0"/>
              <a:t>UpToDate</a:t>
            </a:r>
            <a:endParaRPr lang="en-US" dirty="0" smtClean="0"/>
          </a:p>
          <a:p>
            <a:pPr marL="342900" lvl="1" indent="-342900">
              <a:buFont typeface="Arial"/>
              <a:buChar char="•"/>
            </a:pPr>
            <a:endParaRPr lang="en-US" dirty="0"/>
          </a:p>
        </p:txBody>
      </p:sp>
    </p:spTree>
    <p:extLst>
      <p:ext uri="{BB962C8B-B14F-4D97-AF65-F5344CB8AC3E}">
        <p14:creationId xmlns:p14="http://schemas.microsoft.com/office/powerpoint/2010/main" val="2561101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Differential Diagnosis</a:t>
            </a:r>
            <a:endParaRPr lang="en-US" dirty="0"/>
          </a:p>
        </p:txBody>
      </p:sp>
      <p:sp>
        <p:nvSpPr>
          <p:cNvPr id="4" name="Content Placeholder 3"/>
          <p:cNvSpPr>
            <a:spLocks noGrp="1"/>
          </p:cNvSpPr>
          <p:nvPr>
            <p:ph idx="1"/>
          </p:nvPr>
        </p:nvSpPr>
        <p:spPr/>
        <p:txBody>
          <a:bodyPr>
            <a:normAutofit fontScale="92500" lnSpcReduction="20000"/>
          </a:bodyPr>
          <a:lstStyle/>
          <a:p>
            <a:pPr>
              <a:lnSpc>
                <a:spcPct val="110000"/>
              </a:lnSpc>
            </a:pPr>
            <a:r>
              <a:rPr lang="en-US" u="sng" dirty="0" smtClean="0">
                <a:latin typeface="Calibri"/>
                <a:cs typeface="Calibri"/>
              </a:rPr>
              <a:t>Psychiatric</a:t>
            </a:r>
            <a:r>
              <a:rPr lang="en-US" dirty="0" smtClean="0">
                <a:latin typeface="Calibri"/>
                <a:cs typeface="Calibri"/>
              </a:rPr>
              <a:t>: GAD, Social anxiety disorder, panic disorder, phobic disorders, schizophrenia, PTSD</a:t>
            </a:r>
            <a:endParaRPr lang="en-US" u="sng" dirty="0" smtClean="0">
              <a:latin typeface="Calibri"/>
              <a:cs typeface="Calibri"/>
            </a:endParaRPr>
          </a:p>
          <a:p>
            <a:pPr>
              <a:lnSpc>
                <a:spcPct val="110000"/>
              </a:lnSpc>
            </a:pPr>
            <a:r>
              <a:rPr lang="en-US" u="sng" dirty="0" smtClean="0">
                <a:latin typeface="Calibri"/>
                <a:cs typeface="Calibri"/>
              </a:rPr>
              <a:t>Endocrine</a:t>
            </a:r>
            <a:r>
              <a:rPr lang="en-US" dirty="0" smtClean="0">
                <a:latin typeface="Calibri"/>
                <a:cs typeface="Calibri"/>
              </a:rPr>
              <a:t>:</a:t>
            </a:r>
            <a:r>
              <a:rPr lang="en-US" dirty="0">
                <a:latin typeface="Calibri"/>
                <a:cs typeface="Calibri"/>
              </a:rPr>
              <a:t> </a:t>
            </a:r>
            <a:r>
              <a:rPr lang="en-US" dirty="0" smtClean="0">
                <a:latin typeface="Calibri"/>
                <a:cs typeface="Calibri"/>
              </a:rPr>
              <a:t>Hyperthyroidism, hypothyroidism, </a:t>
            </a:r>
            <a:r>
              <a:rPr lang="en-US" dirty="0" err="1" smtClean="0">
                <a:latin typeface="Calibri"/>
                <a:cs typeface="Calibri"/>
              </a:rPr>
              <a:t>pheochromocytoma</a:t>
            </a:r>
            <a:r>
              <a:rPr lang="en-US" dirty="0" smtClean="0">
                <a:latin typeface="Calibri"/>
                <a:cs typeface="Calibri"/>
              </a:rPr>
              <a:t>, hyperparathyroidism, hypoglycemia</a:t>
            </a:r>
          </a:p>
          <a:p>
            <a:pPr>
              <a:lnSpc>
                <a:spcPct val="110000"/>
              </a:lnSpc>
            </a:pPr>
            <a:r>
              <a:rPr lang="en-US" u="sng" dirty="0" smtClean="0">
                <a:latin typeface="Calibri"/>
                <a:cs typeface="Calibri"/>
              </a:rPr>
              <a:t>Metabolic</a:t>
            </a:r>
            <a:r>
              <a:rPr lang="en-US" dirty="0" smtClean="0">
                <a:latin typeface="Calibri"/>
                <a:cs typeface="Calibri"/>
              </a:rPr>
              <a:t>: </a:t>
            </a:r>
            <a:r>
              <a:rPr lang="en-US" dirty="0" err="1" smtClean="0">
                <a:latin typeface="Calibri"/>
                <a:cs typeface="Calibri"/>
              </a:rPr>
              <a:t>Hypercalcemia</a:t>
            </a:r>
            <a:endParaRPr lang="en-US" dirty="0" smtClean="0">
              <a:latin typeface="Calibri"/>
              <a:cs typeface="Calibri"/>
            </a:endParaRPr>
          </a:p>
          <a:p>
            <a:pPr>
              <a:lnSpc>
                <a:spcPct val="110000"/>
              </a:lnSpc>
            </a:pPr>
            <a:r>
              <a:rPr lang="en-US" u="sng" dirty="0" smtClean="0">
                <a:latin typeface="Calibri"/>
                <a:cs typeface="Calibri"/>
              </a:rPr>
              <a:t>Neurologic</a:t>
            </a:r>
            <a:r>
              <a:rPr lang="en-US" dirty="0">
                <a:latin typeface="Calibri"/>
                <a:cs typeface="Calibri"/>
              </a:rPr>
              <a:t>:</a:t>
            </a:r>
            <a:r>
              <a:rPr lang="en-US" dirty="0" smtClean="0">
                <a:latin typeface="Calibri"/>
                <a:cs typeface="Calibri"/>
              </a:rPr>
              <a:t> Seizures, vestibular dysfunction</a:t>
            </a:r>
          </a:p>
          <a:p>
            <a:pPr>
              <a:lnSpc>
                <a:spcPct val="110000"/>
              </a:lnSpc>
            </a:pPr>
            <a:r>
              <a:rPr lang="en-US" u="sng" dirty="0" smtClean="0">
                <a:cs typeface="Calibri"/>
              </a:rPr>
              <a:t>Cardiac</a:t>
            </a:r>
            <a:r>
              <a:rPr lang="en-US" dirty="0" smtClean="0">
                <a:cs typeface="Calibri"/>
              </a:rPr>
              <a:t>: arrhythmias, MI, CHF, cardiomyopathy, hypoxia</a:t>
            </a:r>
            <a:endParaRPr lang="en-US" dirty="0" smtClean="0">
              <a:latin typeface="Calibri"/>
              <a:cs typeface="Calibri"/>
            </a:endParaRPr>
          </a:p>
          <a:p>
            <a:pPr>
              <a:lnSpc>
                <a:spcPct val="110000"/>
              </a:lnSpc>
            </a:pPr>
            <a:endParaRPr lang="en-US" dirty="0">
              <a:latin typeface="Calibri"/>
              <a:cs typeface="Calibri"/>
            </a:endParaRPr>
          </a:p>
        </p:txBody>
      </p:sp>
    </p:spTree>
    <p:extLst>
      <p:ext uri="{BB962C8B-B14F-4D97-AF65-F5344CB8AC3E}">
        <p14:creationId xmlns:p14="http://schemas.microsoft.com/office/powerpoint/2010/main" val="3599836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64484" y="269382"/>
            <a:ext cx="8223506" cy="6139650"/>
          </a:xfrm>
          <a:prstGeom prst="rect">
            <a:avLst/>
          </a:prstGeom>
        </p:spPr>
      </p:pic>
      <p:sp>
        <p:nvSpPr>
          <p:cNvPr id="10" name="TextBox 9"/>
          <p:cNvSpPr txBox="1"/>
          <p:nvPr/>
        </p:nvSpPr>
        <p:spPr>
          <a:xfrm>
            <a:off x="5195819" y="6260883"/>
            <a:ext cx="3835926" cy="338554"/>
          </a:xfrm>
          <a:prstGeom prst="rect">
            <a:avLst/>
          </a:prstGeom>
          <a:noFill/>
        </p:spPr>
        <p:txBody>
          <a:bodyPr wrap="square" rtlCol="0">
            <a:spAutoFit/>
          </a:bodyPr>
          <a:lstStyle/>
          <a:p>
            <a:pPr algn="r"/>
            <a:r>
              <a:rPr lang="en-US" sz="1600" dirty="0" smtClean="0"/>
              <a:t>(Feinstein &amp; Brewer, 1999)</a:t>
            </a:r>
            <a:endParaRPr lang="en-US" sz="1600" dirty="0"/>
          </a:p>
        </p:txBody>
      </p:sp>
    </p:spTree>
    <p:extLst>
      <p:ext uri="{BB962C8B-B14F-4D97-AF65-F5344CB8AC3E}">
        <p14:creationId xmlns:p14="http://schemas.microsoft.com/office/powerpoint/2010/main" val="1865292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725011" y="0"/>
            <a:ext cx="7032958" cy="6861996"/>
          </a:xfrm>
          <a:prstGeom prst="rect">
            <a:avLst/>
          </a:prstGeom>
          <a:noFill/>
          <a:ln>
            <a:noFill/>
          </a:ln>
        </p:spPr>
      </p:pic>
      <p:sp>
        <p:nvSpPr>
          <p:cNvPr id="2" name="Title 1"/>
          <p:cNvSpPr>
            <a:spLocks noGrp="1"/>
          </p:cNvSpPr>
          <p:nvPr>
            <p:ph type="title"/>
          </p:nvPr>
        </p:nvSpPr>
        <p:spPr>
          <a:xfrm>
            <a:off x="-343119" y="1096661"/>
            <a:ext cx="5286502" cy="1143000"/>
          </a:xfrm>
        </p:spPr>
        <p:txBody>
          <a:bodyPr/>
          <a:lstStyle/>
          <a:p>
            <a:r>
              <a:rPr lang="en-US" dirty="0" smtClean="0"/>
              <a:t>Diagnosing Anxiety</a:t>
            </a:r>
            <a:endParaRPr lang="en-US" dirty="0"/>
          </a:p>
        </p:txBody>
      </p:sp>
      <p:sp>
        <p:nvSpPr>
          <p:cNvPr id="4" name="TextBox 3"/>
          <p:cNvSpPr txBox="1"/>
          <p:nvPr/>
        </p:nvSpPr>
        <p:spPr>
          <a:xfrm>
            <a:off x="8417750" y="6544591"/>
            <a:ext cx="1340219" cy="338554"/>
          </a:xfrm>
          <a:prstGeom prst="rect">
            <a:avLst/>
          </a:prstGeom>
          <a:noFill/>
        </p:spPr>
        <p:txBody>
          <a:bodyPr wrap="square" rtlCol="0">
            <a:spAutoFit/>
          </a:bodyPr>
          <a:lstStyle/>
          <a:p>
            <a:pPr algn="r"/>
            <a:r>
              <a:rPr lang="en-US" sz="1600" dirty="0" smtClean="0"/>
              <a:t>(</a:t>
            </a:r>
            <a:r>
              <a:rPr lang="en-US" sz="1600" dirty="0" err="1" smtClean="0"/>
              <a:t>Nakell</a:t>
            </a:r>
            <a:r>
              <a:rPr lang="en-US" sz="1600" dirty="0" smtClean="0"/>
              <a:t>, 1997)</a:t>
            </a:r>
            <a:endParaRPr lang="en-US" sz="1600" dirty="0"/>
          </a:p>
        </p:txBody>
      </p:sp>
    </p:spTree>
    <p:extLst>
      <p:ext uri="{BB962C8B-B14F-4D97-AF65-F5344CB8AC3E}">
        <p14:creationId xmlns:p14="http://schemas.microsoft.com/office/powerpoint/2010/main" val="2189289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7907"/>
            <a:ext cx="8229600" cy="1143000"/>
          </a:xfrm>
        </p:spPr>
        <p:txBody>
          <a:bodyPr/>
          <a:lstStyle/>
          <a:p>
            <a:r>
              <a:rPr lang="en-US" dirty="0" smtClean="0"/>
              <a:t>Case continued…</a:t>
            </a:r>
            <a:endParaRPr lang="en-US" dirty="0"/>
          </a:p>
        </p:txBody>
      </p:sp>
      <p:sp>
        <p:nvSpPr>
          <p:cNvPr id="3" name="Content Placeholder 2"/>
          <p:cNvSpPr>
            <a:spLocks noGrp="1"/>
          </p:cNvSpPr>
          <p:nvPr>
            <p:ph idx="1"/>
          </p:nvPr>
        </p:nvSpPr>
        <p:spPr>
          <a:xfrm>
            <a:off x="457200" y="1350907"/>
            <a:ext cx="8229600" cy="5293833"/>
          </a:xfrm>
        </p:spPr>
        <p:txBody>
          <a:bodyPr>
            <a:normAutofit/>
          </a:bodyPr>
          <a:lstStyle/>
          <a:p>
            <a:pPr marL="0" indent="0">
              <a:buNone/>
            </a:pPr>
            <a:r>
              <a:rPr lang="en-US" i="1" dirty="0" smtClean="0"/>
              <a:t>Ms. </a:t>
            </a:r>
            <a:r>
              <a:rPr lang="en-US" i="1" dirty="0" err="1" smtClean="0"/>
              <a:t>Shuss</a:t>
            </a:r>
            <a:r>
              <a:rPr lang="en-US" i="1" dirty="0" smtClean="0"/>
              <a:t> describes feeling anxious and self-conscious around people in school, work, and social situations since her early teens. She appears shy and, on questioning, describes avoidance of speaking up in work meetings, attending social gatherings, and dating. She desperately wants to be more socially active but fears she will appear nervous and embarrass herself. </a:t>
            </a:r>
          </a:p>
        </p:txBody>
      </p:sp>
      <p:sp>
        <p:nvSpPr>
          <p:cNvPr id="4" name="TextBox 3"/>
          <p:cNvSpPr txBox="1"/>
          <p:nvPr/>
        </p:nvSpPr>
        <p:spPr>
          <a:xfrm>
            <a:off x="7431401" y="5721410"/>
            <a:ext cx="1563972" cy="923330"/>
          </a:xfrm>
          <a:prstGeom prst="rect">
            <a:avLst/>
          </a:prstGeom>
          <a:noFill/>
        </p:spPr>
        <p:txBody>
          <a:bodyPr wrap="square" rtlCol="0">
            <a:spAutoFit/>
          </a:bodyPr>
          <a:lstStyle/>
          <a:p>
            <a:r>
              <a:rPr lang="en-US" dirty="0" smtClean="0"/>
              <a:t>(Adapted from </a:t>
            </a:r>
            <a:r>
              <a:rPr lang="en-US" dirty="0" err="1" smtClean="0"/>
              <a:t>Scheier</a:t>
            </a:r>
            <a:r>
              <a:rPr lang="en-US" dirty="0" smtClean="0"/>
              <a:t>, 2006)</a:t>
            </a:r>
          </a:p>
          <a:p>
            <a:endParaRPr lang="en-US" dirty="0"/>
          </a:p>
        </p:txBody>
      </p:sp>
    </p:spTree>
    <p:extLst>
      <p:ext uri="{BB962C8B-B14F-4D97-AF65-F5344CB8AC3E}">
        <p14:creationId xmlns:p14="http://schemas.microsoft.com/office/powerpoint/2010/main" val="26353896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social anxiety disorder (SAD)?</a:t>
            </a:r>
            <a:endParaRPr lang="en-US" dirty="0"/>
          </a:p>
        </p:txBody>
      </p:sp>
      <p:sp>
        <p:nvSpPr>
          <p:cNvPr id="3" name="Content Placeholder 2"/>
          <p:cNvSpPr>
            <a:spLocks noGrp="1"/>
          </p:cNvSpPr>
          <p:nvPr>
            <p:ph idx="1"/>
          </p:nvPr>
        </p:nvSpPr>
        <p:spPr/>
        <p:txBody>
          <a:bodyPr>
            <a:normAutofit/>
          </a:bodyPr>
          <a:lstStyle/>
          <a:p>
            <a:r>
              <a:rPr lang="en-US" dirty="0"/>
              <a:t>An anxiety disorder characterized by marked fear of being embarrassed in social or performance situations, leading to significant distress or impairment in </a:t>
            </a:r>
            <a:r>
              <a:rPr lang="en-US" dirty="0" smtClean="0"/>
              <a:t>functioning</a:t>
            </a:r>
          </a:p>
          <a:p>
            <a:pPr lvl="0"/>
            <a:r>
              <a:rPr lang="en-US" dirty="0"/>
              <a:t>Subtypes</a:t>
            </a:r>
            <a:endParaRPr lang="en-US" sz="3600" dirty="0"/>
          </a:p>
          <a:p>
            <a:pPr lvl="1"/>
            <a:r>
              <a:rPr lang="en-US" dirty="0" smtClean="0"/>
              <a:t>Generalized: anxiety experienced in most social situations, e.g. conversations, meetings, parties</a:t>
            </a:r>
          </a:p>
          <a:p>
            <a:pPr lvl="1"/>
            <a:r>
              <a:rPr lang="en-US" dirty="0" smtClean="0"/>
              <a:t>Performance</a:t>
            </a:r>
            <a:r>
              <a:rPr lang="en-US" dirty="0"/>
              <a:t>-only: anxiety is limited to public speaking or other performance </a:t>
            </a:r>
            <a:r>
              <a:rPr lang="en-US" dirty="0" smtClean="0"/>
              <a:t>situations</a:t>
            </a:r>
            <a:endParaRPr lang="en-US" dirty="0"/>
          </a:p>
          <a:p>
            <a:endParaRPr lang="en-US" dirty="0"/>
          </a:p>
        </p:txBody>
      </p:sp>
    </p:spTree>
    <p:extLst>
      <p:ext uri="{BB962C8B-B14F-4D97-AF65-F5344CB8AC3E}">
        <p14:creationId xmlns:p14="http://schemas.microsoft.com/office/powerpoint/2010/main" val="1799959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768"/>
            <a:ext cx="8229600" cy="1143000"/>
          </a:xfrm>
        </p:spPr>
        <p:txBody>
          <a:bodyPr/>
          <a:lstStyle/>
          <a:p>
            <a:r>
              <a:rPr lang="en-US" dirty="0" smtClean="0"/>
              <a:t>Epidemiology</a:t>
            </a:r>
            <a:endParaRPr lang="en-US" dirty="0"/>
          </a:p>
        </p:txBody>
      </p:sp>
      <p:sp>
        <p:nvSpPr>
          <p:cNvPr id="3" name="Content Placeholder 2"/>
          <p:cNvSpPr>
            <a:spLocks noGrp="1"/>
          </p:cNvSpPr>
          <p:nvPr>
            <p:ph idx="1"/>
          </p:nvPr>
        </p:nvSpPr>
        <p:spPr>
          <a:xfrm>
            <a:off x="457200" y="1418546"/>
            <a:ext cx="8229600" cy="5046605"/>
          </a:xfrm>
        </p:spPr>
        <p:txBody>
          <a:bodyPr>
            <a:normAutofit/>
          </a:bodyPr>
          <a:lstStyle/>
          <a:p>
            <a:r>
              <a:rPr lang="en-US" dirty="0" smtClean="0"/>
              <a:t>Anxiety </a:t>
            </a:r>
            <a:r>
              <a:rPr lang="en-US" dirty="0"/>
              <a:t>disorders are the most </a:t>
            </a:r>
            <a:r>
              <a:rPr lang="en-US" dirty="0" smtClean="0"/>
              <a:t>common class of  mental disorders</a:t>
            </a:r>
          </a:p>
          <a:p>
            <a:pPr lvl="1"/>
            <a:r>
              <a:rPr lang="en-US" dirty="0" smtClean="0"/>
              <a:t>12</a:t>
            </a:r>
            <a:r>
              <a:rPr lang="en-US" dirty="0"/>
              <a:t>-month prevalence in the </a:t>
            </a:r>
            <a:r>
              <a:rPr lang="en-US" dirty="0" smtClean="0"/>
              <a:t>community: 18% </a:t>
            </a:r>
            <a:r>
              <a:rPr lang="en-US" sz="2000" dirty="0"/>
              <a:t>(Stein &amp; Stein, 2008</a:t>
            </a:r>
            <a:r>
              <a:rPr lang="en-US" sz="2000" dirty="0" smtClean="0"/>
              <a:t>)</a:t>
            </a:r>
          </a:p>
          <a:p>
            <a:pPr lvl="1"/>
            <a:r>
              <a:rPr lang="en-US" dirty="0" smtClean="0"/>
              <a:t>Lifetime </a:t>
            </a:r>
            <a:r>
              <a:rPr lang="en-US" dirty="0"/>
              <a:t>prevalence of </a:t>
            </a:r>
            <a:r>
              <a:rPr lang="en-US" dirty="0" smtClean="0"/>
              <a:t>SAD: 12</a:t>
            </a:r>
            <a:r>
              <a:rPr lang="en-US" dirty="0"/>
              <a:t>% </a:t>
            </a:r>
            <a:r>
              <a:rPr lang="en-US" sz="2000" dirty="0"/>
              <a:t>(</a:t>
            </a:r>
            <a:r>
              <a:rPr lang="en-US" sz="2000" dirty="0" err="1"/>
              <a:t>Schneier</a:t>
            </a:r>
            <a:r>
              <a:rPr lang="en-US" sz="2000" dirty="0"/>
              <a:t>, 2006)</a:t>
            </a:r>
          </a:p>
          <a:p>
            <a:r>
              <a:rPr lang="en-US" dirty="0" smtClean="0"/>
              <a:t>Social </a:t>
            </a:r>
            <a:r>
              <a:rPr lang="en-US" dirty="0"/>
              <a:t>anxiety disorder is frequently </a:t>
            </a:r>
            <a:r>
              <a:rPr lang="en-US" dirty="0" smtClean="0"/>
              <a:t>encountered in the primary </a:t>
            </a:r>
            <a:r>
              <a:rPr lang="en-US" dirty="0"/>
              <a:t>care </a:t>
            </a:r>
            <a:r>
              <a:rPr lang="en-US" dirty="0" smtClean="0"/>
              <a:t>setting</a:t>
            </a:r>
          </a:p>
          <a:p>
            <a:pPr lvl="1"/>
            <a:r>
              <a:rPr lang="en-US" dirty="0" smtClean="0"/>
              <a:t>3</a:t>
            </a:r>
            <a:r>
              <a:rPr lang="en-US" dirty="0"/>
              <a:t>–7</a:t>
            </a:r>
            <a:r>
              <a:rPr lang="en-US" dirty="0" smtClean="0"/>
              <a:t>% of primary care patients </a:t>
            </a:r>
            <a:r>
              <a:rPr lang="en-US" sz="2000" dirty="0"/>
              <a:t>(Stein &amp; Stein, 2008)</a:t>
            </a:r>
          </a:p>
          <a:p>
            <a:r>
              <a:rPr lang="en-US" dirty="0" smtClean="0"/>
              <a:t>Common across </a:t>
            </a:r>
            <a:r>
              <a:rPr lang="en-US" dirty="0"/>
              <a:t>many different cultures</a:t>
            </a:r>
          </a:p>
          <a:p>
            <a:endParaRPr lang="en-US" dirty="0"/>
          </a:p>
        </p:txBody>
      </p:sp>
    </p:spTree>
    <p:extLst>
      <p:ext uri="{BB962C8B-B14F-4D97-AF65-F5344CB8AC3E}">
        <p14:creationId xmlns:p14="http://schemas.microsoft.com/office/powerpoint/2010/main" val="25493667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presentation</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Anxiety / fear of social situations or performance activities</a:t>
            </a:r>
          </a:p>
          <a:p>
            <a:r>
              <a:rPr lang="en-US" sz="2800" dirty="0" smtClean="0"/>
              <a:t>Poor self-esteem, fears of criticism or negative evaluation by other, perceptions of social inadequacy</a:t>
            </a:r>
          </a:p>
          <a:p>
            <a:r>
              <a:rPr lang="en-US" sz="2800" dirty="0" smtClean="0"/>
              <a:t>Physical symptoms: blushing, </a:t>
            </a:r>
            <a:r>
              <a:rPr lang="en-US" sz="2800" dirty="0"/>
              <a:t>sweating, trembling, palpitations, tremor, nausea, urgency of micturition</a:t>
            </a:r>
          </a:p>
          <a:p>
            <a:r>
              <a:rPr lang="en-US" sz="2800" dirty="0" smtClean="0"/>
              <a:t>Panic attacks</a:t>
            </a:r>
          </a:p>
          <a:p>
            <a:r>
              <a:rPr lang="en-US" sz="2800" dirty="0" smtClean="0"/>
              <a:t>Limited eye contact</a:t>
            </a:r>
          </a:p>
          <a:p>
            <a:r>
              <a:rPr lang="en-US" sz="2800" dirty="0" smtClean="0"/>
              <a:t>Missed school or work</a:t>
            </a:r>
          </a:p>
        </p:txBody>
      </p:sp>
    </p:spTree>
    <p:extLst>
      <p:ext uri="{BB962C8B-B14F-4D97-AF65-F5344CB8AC3E}">
        <p14:creationId xmlns:p14="http://schemas.microsoft.com/office/powerpoint/2010/main" val="23078916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2545</TotalTime>
  <Words>2569</Words>
  <Application>Microsoft Office PowerPoint</Application>
  <PresentationFormat>On-screen Show (4:3)</PresentationFormat>
  <Paragraphs>249</Paragraphs>
  <Slides>25</Slides>
  <Notes>13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Case: Ann Shuss</vt:lpstr>
      <vt:lpstr>Differential diagnosis?</vt:lpstr>
      <vt:lpstr>Differential Diagnosis</vt:lpstr>
      <vt:lpstr>PowerPoint Presentation</vt:lpstr>
      <vt:lpstr>Diagnosing Anxiety</vt:lpstr>
      <vt:lpstr>Case continued…</vt:lpstr>
      <vt:lpstr>What is social anxiety disorder (SAD)?</vt:lpstr>
      <vt:lpstr>Epidemiology</vt:lpstr>
      <vt:lpstr>Clinical presentation</vt:lpstr>
      <vt:lpstr>Onset &amp; Course</vt:lpstr>
      <vt:lpstr>DSM-5 Diagnostic Criteria</vt:lpstr>
      <vt:lpstr>PowerPoint Presentation</vt:lpstr>
      <vt:lpstr>Evaluation &amp; Work Up</vt:lpstr>
      <vt:lpstr>Mini-Social Phobia Inventory  (mini-SPIN)</vt:lpstr>
      <vt:lpstr>Comorbidities</vt:lpstr>
      <vt:lpstr>Evaluation</vt:lpstr>
      <vt:lpstr>Monitoring</vt:lpstr>
      <vt:lpstr>SAD Treatment Toolbox</vt:lpstr>
      <vt:lpstr>Generalized SAD Treatment Algorithm</vt:lpstr>
      <vt:lpstr>Performance-only (non-generalized) SAD Treatment Algorithm</vt:lpstr>
      <vt:lpstr>PowerPoint Presentation</vt:lpstr>
      <vt:lpstr>Components of Cognitive Behavior Therapy for Social Phobia</vt:lpstr>
      <vt:lpstr>Treatment Efficacy</vt:lpstr>
      <vt:lpstr>Community Resources – Counseling &amp; Mental Health</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Anxiety Disorder  (Social Phobia)</dc:title>
  <dc:creator>Ariel Wagner</dc:creator>
  <cp:lastModifiedBy>Joann Valencia</cp:lastModifiedBy>
  <cp:revision>100</cp:revision>
  <dcterms:created xsi:type="dcterms:W3CDTF">2015-07-06T22:57:59Z</dcterms:created>
  <dcterms:modified xsi:type="dcterms:W3CDTF">2015-07-09T22:20:26Z</dcterms:modified>
</cp:coreProperties>
</file>